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  <p:sldMasterId id="2147483650" r:id="rId2"/>
    <p:sldMasterId id="2147483654" r:id="rId3"/>
    <p:sldMasterId id="2147483648" r:id="rId4"/>
  </p:sldMasterIdLst>
  <p:notesMasterIdLst>
    <p:notesMasterId r:id="rId52"/>
  </p:notesMasterIdLst>
  <p:sldIdLst>
    <p:sldId id="256" r:id="rId5"/>
    <p:sldId id="257" r:id="rId6"/>
    <p:sldId id="258" r:id="rId7"/>
    <p:sldId id="271" r:id="rId8"/>
    <p:sldId id="272" r:id="rId9"/>
    <p:sldId id="280" r:id="rId10"/>
    <p:sldId id="270" r:id="rId11"/>
    <p:sldId id="259" r:id="rId12"/>
    <p:sldId id="273" r:id="rId13"/>
    <p:sldId id="282" r:id="rId14"/>
    <p:sldId id="283" r:id="rId15"/>
    <p:sldId id="274" r:id="rId16"/>
    <p:sldId id="287" r:id="rId17"/>
    <p:sldId id="284" r:id="rId18"/>
    <p:sldId id="269" r:id="rId19"/>
    <p:sldId id="264" r:id="rId20"/>
    <p:sldId id="275" r:id="rId21"/>
    <p:sldId id="301" r:id="rId22"/>
    <p:sldId id="281" r:id="rId23"/>
    <p:sldId id="277" r:id="rId24"/>
    <p:sldId id="278" r:id="rId25"/>
    <p:sldId id="288" r:id="rId26"/>
    <p:sldId id="279" r:id="rId27"/>
    <p:sldId id="286" r:id="rId28"/>
    <p:sldId id="298" r:id="rId29"/>
    <p:sldId id="299" r:id="rId30"/>
    <p:sldId id="300" r:id="rId31"/>
    <p:sldId id="311" r:id="rId32"/>
    <p:sldId id="312" r:id="rId33"/>
    <p:sldId id="289" r:id="rId34"/>
    <p:sldId id="302" r:id="rId35"/>
    <p:sldId id="290" r:id="rId36"/>
    <p:sldId id="303" r:id="rId37"/>
    <p:sldId id="291" r:id="rId38"/>
    <p:sldId id="315" r:id="rId39"/>
    <p:sldId id="305" r:id="rId40"/>
    <p:sldId id="292" r:id="rId41"/>
    <p:sldId id="308" r:id="rId42"/>
    <p:sldId id="309" r:id="rId43"/>
    <p:sldId id="304" r:id="rId44"/>
    <p:sldId id="306" r:id="rId45"/>
    <p:sldId id="265" r:id="rId46"/>
    <p:sldId id="307" r:id="rId47"/>
    <p:sldId id="268" r:id="rId48"/>
    <p:sldId id="310" r:id="rId49"/>
    <p:sldId id="314" r:id="rId50"/>
    <p:sldId id="260" r:id="rId51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6C6AD"/>
    <a:srgbClr val="1FB25A"/>
    <a:srgbClr val="D9F2D0"/>
    <a:srgbClr val="E2C4A5"/>
    <a:srgbClr val="277EBD"/>
    <a:srgbClr val="B595C7"/>
    <a:srgbClr val="BA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34" autoAdjust="0"/>
    <p:restoredTop sz="94610"/>
  </p:normalViewPr>
  <p:slideViewPr>
    <p:cSldViewPr snapToGrid="0" snapToObjects="1">
      <p:cViewPr>
        <p:scale>
          <a:sx n="33" d="100"/>
          <a:sy n="33" d="100"/>
        </p:scale>
        <p:origin x="523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844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476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54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538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776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218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098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3421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6115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30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90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868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059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640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0365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1907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429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9805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235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225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69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506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5000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6028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4104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92677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2564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992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2963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0434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520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9232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679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43133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709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913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4847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28100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4091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028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600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628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44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0405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348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58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780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1" descr="preencoded.png">
            <a:extLst>
              <a:ext uri="{FF2B5EF4-FFF2-40B4-BE49-F238E27FC236}">
                <a16:creationId xmlns:a16="http://schemas.microsoft.com/office/drawing/2014/main" id="{F158AADA-0B8A-8420-EC3A-61522C9013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52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1" descr="preencoded.png">
            <a:extLst>
              <a:ext uri="{FF2B5EF4-FFF2-40B4-BE49-F238E27FC236}">
                <a16:creationId xmlns:a16="http://schemas.microsoft.com/office/drawing/2014/main" id="{2E802195-B364-1DEB-1820-1A857CBE860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77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1" descr="preencoded.png">
            <a:extLst>
              <a:ext uri="{FF2B5EF4-FFF2-40B4-BE49-F238E27FC236}">
                <a16:creationId xmlns:a16="http://schemas.microsoft.com/office/drawing/2014/main" id="{004EDB69-54D8-8181-9021-EA72202A589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52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F407318F-6769-E8C8-81AF-4798CDAEAD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2842"/>
            <a:ext cx="18288000" cy="10287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0B658B-BCEF-4B5C-870D-35BBC3882DBB}"/>
              </a:ext>
            </a:extLst>
          </p:cNvPr>
          <p:cNvSpPr txBox="1"/>
          <p:nvPr/>
        </p:nvSpPr>
        <p:spPr>
          <a:xfrm>
            <a:off x="661851" y="6078583"/>
            <a:ext cx="169642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Sora: A Review on Background, Technology, Limitations, and</a:t>
            </a:r>
          </a:p>
          <a:p>
            <a:r>
              <a:rPr lang="en-US" altLang="ko-KR" sz="44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Opportunities of Large Vision Model</a:t>
            </a:r>
            <a:endParaRPr lang="ko-KR" altLang="en-US" sz="4400" dirty="0">
              <a:latin typeface="a아시아헤드4" panose="02020600000000000000" pitchFamily="18" charset="-127"/>
              <a:ea typeface="a아시아헤드4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B96339-CF42-4896-9AF0-3A5824BC743F}"/>
              </a:ext>
            </a:extLst>
          </p:cNvPr>
          <p:cNvSpPr txBox="1"/>
          <p:nvPr/>
        </p:nvSpPr>
        <p:spPr>
          <a:xfrm>
            <a:off x="661851" y="8220891"/>
            <a:ext cx="4946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고급 </a:t>
            </a:r>
            <a:r>
              <a:rPr lang="ko-KR" altLang="en-US" sz="3200" dirty="0" err="1">
                <a:latin typeface="a아시아헤드4" panose="02020600000000000000" pitchFamily="18" charset="-127"/>
                <a:ea typeface="a아시아헤드4" panose="02020600000000000000" pitchFamily="18" charset="-127"/>
              </a:rPr>
              <a:t>심화팀</a:t>
            </a:r>
            <a:r>
              <a:rPr lang="ko-KR" altLang="en-US" sz="32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 장윤서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VAE (Variational Auto-Encoder)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3CAEBD-3B28-0415-0987-5161058405C1}"/>
              </a:ext>
            </a:extLst>
          </p:cNvPr>
          <p:cNvSpPr txBox="1"/>
          <p:nvPr/>
        </p:nvSpPr>
        <p:spPr>
          <a:xfrm>
            <a:off x="377784" y="9270401"/>
            <a:ext cx="56734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모델의 파라미터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θ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주어졌을 때 정답인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x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나올 확률인 </a:t>
            </a:r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pθ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(x)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최대화 하는 방향으로 파라미터 </a:t>
            </a:r>
            <a:r>
              <a:rPr lang="el-GR" altLang="ko-KR" sz="2000" b="0" i="0" dirty="0">
                <a:solidFill>
                  <a:srgbClr val="24292F"/>
                </a:solidFill>
                <a:effectLst/>
                <a:latin typeface="a아시아헤드1" panose="02020600000000000000" pitchFamily="18" charset="-127"/>
                <a:ea typeface="a아시아헤드1" panose="02020600000000000000" pitchFamily="18" charset="-127"/>
              </a:rPr>
              <a:t>θ</a:t>
            </a:r>
            <a:r>
              <a:rPr lang="ko-KR" altLang="en-US" sz="2000" b="0" i="0" dirty="0" err="1">
                <a:solidFill>
                  <a:srgbClr val="24292F"/>
                </a:solidFill>
                <a:effectLst/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a아시아헤드1" panose="02020600000000000000" pitchFamily="18" charset="-127"/>
                <a:ea typeface="a아시아헤드1" panose="02020600000000000000" pitchFamily="18" charset="-127"/>
              </a:rPr>
              <a:t> 학습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32F7EB-0C07-AEA0-D2D7-584A98A38F7D}"/>
              </a:ext>
            </a:extLst>
          </p:cNvPr>
          <p:cNvSpPr txBox="1"/>
          <p:nvPr/>
        </p:nvSpPr>
        <p:spPr>
          <a:xfrm>
            <a:off x="315860" y="6926731"/>
            <a:ext cx="62223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VAE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의 </a:t>
            </a: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decoder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학습 방법</a:t>
            </a:r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57E3AE-6705-64A9-3059-FC67A7668B6A}"/>
              </a:ext>
            </a:extLst>
          </p:cNvPr>
          <p:cNvSpPr txBox="1"/>
          <p:nvPr/>
        </p:nvSpPr>
        <p:spPr>
          <a:xfrm>
            <a:off x="8636401" y="4115844"/>
            <a:ext cx="833791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Encoder</a:t>
            </a:r>
            <a:r>
              <a:rPr lang="en-US" altLang="ko-KR" sz="1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endParaRPr lang="en-US" altLang="ko-KR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1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Input x</a:t>
            </a:r>
            <a:r>
              <a:rPr lang="ko-KR" altLang="en-US" sz="1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</a:t>
            </a:r>
            <a:r>
              <a:rPr lang="ko-KR" altLang="en-US" sz="1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주어쳤을</a:t>
            </a:r>
            <a:r>
              <a:rPr lang="ko-KR" altLang="en-US" sz="1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때 </a:t>
            </a:r>
            <a:r>
              <a:rPr lang="en-US" altLang="ko-KR" sz="1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vector z</a:t>
            </a:r>
            <a:r>
              <a:rPr lang="ko-KR" altLang="en-US" sz="1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분포 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q(</a:t>
            </a:r>
            <a:r>
              <a:rPr lang="en-US" altLang="ko-KR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z|x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추정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(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분포의 평균과 </a:t>
            </a:r>
            <a:r>
              <a:rPr lang="ko-KR" altLang="en-US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표준편차값을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예측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  <a:p>
            <a:endParaRPr lang="en-US" altLang="ko-KR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1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Decoder</a:t>
            </a:r>
            <a:r>
              <a:rPr lang="en-US" altLang="ko-KR" sz="1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</a:p>
          <a:p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vector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z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주어졌을 때 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input x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1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true </a:t>
            </a:r>
            <a:r>
              <a:rPr lang="ko-KR" altLang="en-US" sz="1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확률분포 </a:t>
            </a:r>
            <a:r>
              <a:rPr lang="en-US" altLang="ko-KR" sz="1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p(</a:t>
            </a:r>
            <a:r>
              <a:rPr lang="en-US" altLang="ko-KR" sz="1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x|z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추정</a:t>
            </a:r>
            <a:endParaRPr lang="en-US" altLang="ko-KR" sz="1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3CD0633C-2BB3-F466-4104-43B5E78E52CA}"/>
              </a:ext>
            </a:extLst>
          </p:cNvPr>
          <p:cNvSpPr txBox="1"/>
          <p:nvPr/>
        </p:nvSpPr>
        <p:spPr>
          <a:xfrm>
            <a:off x="8775330" y="5970047"/>
            <a:ext cx="81989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-&gt; 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기존 </a:t>
            </a:r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auto encoder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과 다르게 </a:t>
            </a:r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VAE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는 </a:t>
            </a:r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Decoder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을 학습시키는 것을 목적으로 한다</a:t>
            </a:r>
            <a:endParaRPr lang="en-US" altLang="ko-KR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00350BDA-4F3B-B559-C8DB-25FDB3AAAB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99" t="61715"/>
          <a:stretch/>
        </p:blipFill>
        <p:spPr bwMode="auto">
          <a:xfrm>
            <a:off x="377784" y="7593092"/>
            <a:ext cx="4380285" cy="1573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TextBox 2054">
            <a:extLst>
              <a:ext uri="{FF2B5EF4-FFF2-40B4-BE49-F238E27FC236}">
                <a16:creationId xmlns:a16="http://schemas.microsoft.com/office/drawing/2014/main" id="{1682F139-861A-6EF8-FAA9-0890255572FB}"/>
              </a:ext>
            </a:extLst>
          </p:cNvPr>
          <p:cNvSpPr txBox="1"/>
          <p:nvPr/>
        </p:nvSpPr>
        <p:spPr>
          <a:xfrm>
            <a:off x="8523514" y="3551977"/>
            <a:ext cx="69065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VAE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architecture</a:t>
            </a:r>
          </a:p>
        </p:txBody>
      </p:sp>
      <p:sp>
        <p:nvSpPr>
          <p:cNvPr id="2061" name="TextBox 2060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500040" y="1766690"/>
            <a:ext cx="163066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Input image X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잘 설명하는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feature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추출하여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vector z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담고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vector z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로부터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input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복원해내는 방법을 학습해 이미지를 생성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원본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X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유사하지만 완전히 새로운 데이터를 생성하는 것을 목표로 한다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064" name="Picture 16">
            <a:extLst>
              <a:ext uri="{FF2B5EF4-FFF2-40B4-BE49-F238E27FC236}">
                <a16:creationId xmlns:a16="http://schemas.microsoft.com/office/drawing/2014/main" id="{FC59EE56-72E9-EC35-ED29-188DA62A6C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92" y="3055671"/>
            <a:ext cx="7632250" cy="343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>
            <a:extLst>
              <a:ext uri="{FF2B5EF4-FFF2-40B4-BE49-F238E27FC236}">
                <a16:creationId xmlns:a16="http://schemas.microsoft.com/office/drawing/2014/main" id="{ADE489BA-ACF0-4C9C-B352-7E9155DEA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3820" y="7081810"/>
            <a:ext cx="2760137" cy="2279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5" name="TextBox 2064">
            <a:extLst>
              <a:ext uri="{FF2B5EF4-FFF2-40B4-BE49-F238E27FC236}">
                <a16:creationId xmlns:a16="http://schemas.microsoft.com/office/drawing/2014/main" id="{1443CC7E-6BD9-F809-5C86-F69A9679E600}"/>
              </a:ext>
            </a:extLst>
          </p:cNvPr>
          <p:cNvSpPr txBox="1"/>
          <p:nvPr/>
        </p:nvSpPr>
        <p:spPr>
          <a:xfrm>
            <a:off x="8636401" y="6767115"/>
            <a:ext cx="62223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Decoder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의 이미지 생성 방법</a:t>
            </a:r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067" name="TextBox 2066">
            <a:extLst>
              <a:ext uri="{FF2B5EF4-FFF2-40B4-BE49-F238E27FC236}">
                <a16:creationId xmlns:a16="http://schemas.microsoft.com/office/drawing/2014/main" id="{D1BB73FE-E083-CBF5-0649-2B674CEB8F10}"/>
              </a:ext>
            </a:extLst>
          </p:cNvPr>
          <p:cNvSpPr txBox="1"/>
          <p:nvPr/>
        </p:nvSpPr>
        <p:spPr>
          <a:xfrm>
            <a:off x="8719774" y="7717348"/>
            <a:ext cx="456818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표준 정규분포에서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샘플링된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임의의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z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decoder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새로운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input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 넣음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è"/>
            </a:pP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새 확률분포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p(</a:t>
            </a:r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x|z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추정함으로써 새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x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생성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è"/>
            </a:pP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679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VAE (Variational Auto-Encoder)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3CAEBD-3B28-0415-0987-5161058405C1}"/>
              </a:ext>
            </a:extLst>
          </p:cNvPr>
          <p:cNvSpPr txBox="1"/>
          <p:nvPr/>
        </p:nvSpPr>
        <p:spPr>
          <a:xfrm>
            <a:off x="7739709" y="8764415"/>
            <a:ext cx="597629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Ex.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한국인의 눈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코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입 등 각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feature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마다 가장 잘 근사하는 확률분포를 찾은 후 여기서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확률값이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높은 새 확률변수를 뽑아 유사한 얼굴 이미지를 새로 생성 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19AF255A-632D-91E9-8785-E618CEC2F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08" y="6500074"/>
            <a:ext cx="6993734" cy="347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>
            <a:extLst>
              <a:ext uri="{FF2B5EF4-FFF2-40B4-BE49-F238E27FC236}">
                <a16:creationId xmlns:a16="http://schemas.microsoft.com/office/drawing/2014/main" id="{9DFC11C7-838B-0110-91E8-98F618595B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315"/>
          <a:stretch/>
        </p:blipFill>
        <p:spPr bwMode="auto">
          <a:xfrm>
            <a:off x="312848" y="2574212"/>
            <a:ext cx="9239920" cy="256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91BCEC1-A989-D09C-98FE-94EA97EFE6B7}"/>
              </a:ext>
            </a:extLst>
          </p:cNvPr>
          <p:cNvSpPr txBox="1"/>
          <p:nvPr/>
        </p:nvSpPr>
        <p:spPr>
          <a:xfrm>
            <a:off x="809010" y="5539767"/>
            <a:ext cx="86246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VAE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입력값에서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추출된 잠재 코드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(z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값을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하나의 숫자로 나타내는 것이 아니라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가우시안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확률 분포에 기반한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확률값으로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나타냄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64FE7B-1B45-66CE-305C-1AD03608D7A8}"/>
              </a:ext>
            </a:extLst>
          </p:cNvPr>
          <p:cNvSpPr txBox="1"/>
          <p:nvPr/>
        </p:nvSpPr>
        <p:spPr>
          <a:xfrm>
            <a:off x="657975" y="1995159"/>
            <a:ext cx="69065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VAE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의</a:t>
            </a: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특징</a:t>
            </a:r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3348EB-84C1-FE33-3FC1-0FDB503AEF47}"/>
              </a:ext>
            </a:extLst>
          </p:cNvPr>
          <p:cNvSpPr txBox="1"/>
          <p:nvPr/>
        </p:nvSpPr>
        <p:spPr>
          <a:xfrm>
            <a:off x="9552768" y="2093157"/>
            <a:ext cx="69065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GAN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의 </a:t>
            </a: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generator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과의 비교</a:t>
            </a:r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21466B-7C81-4364-C261-AA711D375E09}"/>
              </a:ext>
            </a:extLst>
          </p:cNvPr>
          <p:cNvSpPr txBox="1"/>
          <p:nvPr/>
        </p:nvSpPr>
        <p:spPr>
          <a:xfrm>
            <a:off x="9828298" y="7220278"/>
            <a:ext cx="86246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VAE decoder : distribution(mean, variance)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추정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GAN generator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샘플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data point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하나하나 추정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0488" name="Picture 8">
            <a:extLst>
              <a:ext uri="{FF2B5EF4-FFF2-40B4-BE49-F238E27FC236}">
                <a16:creationId xmlns:a16="http://schemas.microsoft.com/office/drawing/2014/main" id="{8BAD704B-9514-08B4-8E29-BC8457009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8268" y="4953696"/>
            <a:ext cx="5965299" cy="2330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0" name="Picture 10">
            <a:extLst>
              <a:ext uri="{FF2B5EF4-FFF2-40B4-BE49-F238E27FC236}">
                <a16:creationId xmlns:a16="http://schemas.microsoft.com/office/drawing/2014/main" id="{3FAC7C3B-8057-C715-5811-348CEAAAB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98" y="3101172"/>
            <a:ext cx="6355522" cy="181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4491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180694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Diffusion model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BA1141A2-8F83-9B44-EEE0-B242A02CA5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501"/>
          <a:stretch/>
        </p:blipFill>
        <p:spPr bwMode="auto">
          <a:xfrm>
            <a:off x="6388827" y="1900884"/>
            <a:ext cx="9229617" cy="4054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9E223C6-25FD-31C6-E12C-2FF8F8678C63}"/>
              </a:ext>
            </a:extLst>
          </p:cNvPr>
          <p:cNvSpPr txBox="1"/>
          <p:nvPr/>
        </p:nvSpPr>
        <p:spPr>
          <a:xfrm>
            <a:off x="7901411" y="6635041"/>
            <a:ext cx="922961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이미지의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픽셀값에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노이즈를 조금씩 더해가거나 노이즈로부터 이미지를 조금씩 복원해가는 과정을 통해 이미지를 생성하는 모델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U-net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구조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input / output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동일한 형태여야 하기 때문에 이에 적절한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U-Net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구조를 채택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생성에 있어서 모델이 참고할 추가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condition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입력될 수 있음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DCA460-8B21-0214-F539-345460C1BED5}"/>
              </a:ext>
            </a:extLst>
          </p:cNvPr>
          <p:cNvSpPr txBox="1"/>
          <p:nvPr/>
        </p:nvSpPr>
        <p:spPr>
          <a:xfrm>
            <a:off x="385233" y="2518718"/>
            <a:ext cx="586767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Reverse process : noise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 이미지를 조금씩 추정해가는 과정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Forward process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원본 이미지에서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점점 더해가는 과정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8BED7D-E19E-EF35-BC75-BEF3CF2735EF}"/>
              </a:ext>
            </a:extLst>
          </p:cNvPr>
          <p:cNvSpPr txBox="1"/>
          <p:nvPr/>
        </p:nvSpPr>
        <p:spPr>
          <a:xfrm>
            <a:off x="377784" y="1813951"/>
            <a:ext cx="69065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Diffusion process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AFDC34-56A4-FDE4-BEE7-148D7AE2259A}"/>
              </a:ext>
            </a:extLst>
          </p:cNvPr>
          <p:cNvSpPr txBox="1"/>
          <p:nvPr/>
        </p:nvSpPr>
        <p:spPr>
          <a:xfrm>
            <a:off x="377784" y="5698060"/>
            <a:ext cx="69065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Diffusion model</a:t>
            </a:r>
          </a:p>
        </p:txBody>
      </p:sp>
      <p:pic>
        <p:nvPicPr>
          <p:cNvPr id="10250" name="Picture 10" descr="그림11. Diffusion Model Architecture">
            <a:extLst>
              <a:ext uri="{FF2B5EF4-FFF2-40B4-BE49-F238E27FC236}">
                <a16:creationId xmlns:a16="http://schemas.microsoft.com/office/drawing/2014/main" id="{C092EE6B-BE8F-05C6-D2C8-1A375640C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79" y="6576828"/>
            <a:ext cx="6600087" cy="3209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643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180694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Diffusion model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656610" y="4946169"/>
            <a:ext cx="158203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시간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마다 이미지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픽셀값에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첨가된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Noise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값을 계산할 수 있다면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Noise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xT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주어졌을때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이로부터 진짜 이미지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x0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복원하는 것이 가능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-&gt;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단계에서 이미지 픽셀에 추가된 노이즈를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예측함으로싸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노이즈에서 원본 이미지를 추정하는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Reverse process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학습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8BC0C8-AD20-51CA-7313-A56FA3DCE9F6}"/>
              </a:ext>
            </a:extLst>
          </p:cNvPr>
          <p:cNvSpPr txBox="1"/>
          <p:nvPr/>
        </p:nvSpPr>
        <p:spPr>
          <a:xfrm>
            <a:off x="377784" y="1818503"/>
            <a:ext cx="69065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Diffusion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model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training</a:t>
            </a:r>
          </a:p>
        </p:txBody>
      </p:sp>
      <p:pic>
        <p:nvPicPr>
          <p:cNvPr id="23554" name="Picture 2" descr="그림12. Diffusion Model Loss Function">
            <a:extLst>
              <a:ext uri="{FF2B5EF4-FFF2-40B4-BE49-F238E27FC236}">
                <a16:creationId xmlns:a16="http://schemas.microsoft.com/office/drawing/2014/main" id="{AB9B7687-DFA1-AC6D-7134-20A3A0DB4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834" y="2486743"/>
            <a:ext cx="97536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DCE1D5-3B74-7989-8AC9-9A072A4826E8}"/>
              </a:ext>
            </a:extLst>
          </p:cNvPr>
          <p:cNvSpPr txBox="1"/>
          <p:nvPr/>
        </p:nvSpPr>
        <p:spPr>
          <a:xfrm>
            <a:off x="652110" y="7508520"/>
            <a:ext cx="158203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실제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모델이 예측한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차이가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Loss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모델은 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최소화하도록 학습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8462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Latent Diffusion Model (LDM)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30EFF3-BB50-9078-DC0A-23DBA184BF47}"/>
              </a:ext>
            </a:extLst>
          </p:cNvPr>
          <p:cNvSpPr txBox="1"/>
          <p:nvPr/>
        </p:nvSpPr>
        <p:spPr>
          <a:xfrm>
            <a:off x="11190630" y="1973946"/>
            <a:ext cx="55168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VAE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모델과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같은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encoder-decoder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구조에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model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학습 방법을 적용한 이미지 생성 모델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1510" name="Picture 6" descr="Stable Diffusion Clearly Explained! | by Steins | Medium">
            <a:extLst>
              <a:ext uri="{FF2B5EF4-FFF2-40B4-BE49-F238E27FC236}">
                <a16:creationId xmlns:a16="http://schemas.microsoft.com/office/drawing/2014/main" id="{801A30F5-40A4-52BE-81CF-083F685C1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94" y="1752018"/>
            <a:ext cx="10344268" cy="772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12D5D7-6252-ADE2-5BF3-75A1FC207377}"/>
              </a:ext>
            </a:extLst>
          </p:cNvPr>
          <p:cNvSpPr txBox="1"/>
          <p:nvPr/>
        </p:nvSpPr>
        <p:spPr>
          <a:xfrm>
            <a:off x="9767019" y="6175981"/>
            <a:ext cx="7596086" cy="2808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초반 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Diffusion 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모델</a:t>
            </a:r>
            <a:endParaRPr lang="en-US" altLang="ko-KR" sz="2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주어진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픽셀을 대상으로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noising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/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denoising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수행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LDM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 X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encoder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통과시켜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space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vector z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얻고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z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대상으로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noising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/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denoising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수행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1AAEE7-8D89-3DC2-D168-03E94395FCB3}"/>
              </a:ext>
            </a:extLst>
          </p:cNvPr>
          <p:cNvSpPr txBox="1"/>
          <p:nvPr/>
        </p:nvSpPr>
        <p:spPr>
          <a:xfrm>
            <a:off x="7800105" y="1564712"/>
            <a:ext cx="1402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Noisy Latent Vector</a:t>
            </a:r>
            <a:endParaRPr lang="ko-KR" altLang="en-US" sz="1600" dirty="0">
              <a:solidFill>
                <a:srgbClr val="FF00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21DEA4-60DC-18D4-FED1-B0A9DFC90F5F}"/>
              </a:ext>
            </a:extLst>
          </p:cNvPr>
          <p:cNvSpPr txBox="1"/>
          <p:nvPr/>
        </p:nvSpPr>
        <p:spPr>
          <a:xfrm>
            <a:off x="2497973" y="1578543"/>
            <a:ext cx="1402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Vector</a:t>
            </a:r>
            <a:endParaRPr lang="ko-KR" altLang="en-US" sz="1600" dirty="0">
              <a:solidFill>
                <a:srgbClr val="FF00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D90C22-4AE1-DD14-ED4A-43DBC4028910}"/>
              </a:ext>
            </a:extLst>
          </p:cNvPr>
          <p:cNvSpPr txBox="1"/>
          <p:nvPr/>
        </p:nvSpPr>
        <p:spPr>
          <a:xfrm>
            <a:off x="3900053" y="4828028"/>
            <a:ext cx="3679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Reverse diffusion step</a:t>
            </a:r>
            <a:endParaRPr lang="ko-KR" altLang="en-US" sz="1600" dirty="0">
              <a:solidFill>
                <a:srgbClr val="FF00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FB7C32F2-1D4E-B8CF-E315-DAA4BF557B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94" r="18638"/>
          <a:stretch/>
        </p:blipFill>
        <p:spPr bwMode="auto">
          <a:xfrm>
            <a:off x="1949617" y="9420542"/>
            <a:ext cx="6263160" cy="691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A0BEC8C-8C2F-B625-1439-B645579FB5E2}"/>
              </a:ext>
            </a:extLst>
          </p:cNvPr>
          <p:cNvSpPr txBox="1"/>
          <p:nvPr/>
        </p:nvSpPr>
        <p:spPr>
          <a:xfrm>
            <a:off x="1610385" y="4844075"/>
            <a:ext cx="1402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Decoder</a:t>
            </a:r>
            <a:endParaRPr lang="ko-KR" altLang="en-US" sz="1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8E1709-EE31-E32D-64EB-8C344D73EAFD}"/>
              </a:ext>
            </a:extLst>
          </p:cNvPr>
          <p:cNvSpPr txBox="1"/>
          <p:nvPr/>
        </p:nvSpPr>
        <p:spPr>
          <a:xfrm>
            <a:off x="1580520" y="3128770"/>
            <a:ext cx="1402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Encoder</a:t>
            </a:r>
            <a:endParaRPr lang="ko-KR" altLang="en-US" sz="1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4795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3296654" y="4589502"/>
            <a:ext cx="48657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Technology</a:t>
            </a:r>
            <a:endParaRPr lang="ko-KR" altLang="en-US" sz="66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1F6C8C-1601-142D-6785-9497E0D8C01F}"/>
              </a:ext>
            </a:extLst>
          </p:cNvPr>
          <p:cNvSpPr txBox="1"/>
          <p:nvPr/>
        </p:nvSpPr>
        <p:spPr>
          <a:xfrm>
            <a:off x="1828800" y="7565900"/>
            <a:ext cx="14630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1. Data Pre-processing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22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68569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Variable Durations, Resolutions, Aspect Ratios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315860" y="1758412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비디오의 다양한 원본 길이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/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프레임 사이즈 및 비율을 유지해 학습이 가능한 최초 모델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83C64-2400-433D-96E4-21D520A36DD9}"/>
              </a:ext>
            </a:extLst>
          </p:cNvPr>
          <p:cNvSpPr txBox="1"/>
          <p:nvPr/>
        </p:nvSpPr>
        <p:spPr>
          <a:xfrm>
            <a:off x="656610" y="5866893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CD62AB3-E169-A912-B8F4-D3A896084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1469" y="2608113"/>
            <a:ext cx="4559745" cy="222019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EF3AF43-F7A6-990A-1763-9DA08E7EC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9268" y="2824293"/>
            <a:ext cx="6134632" cy="17298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1E624C4-024A-3616-9A28-ED622203A8CE}"/>
              </a:ext>
            </a:extLst>
          </p:cNvPr>
          <p:cNvSpPr txBox="1"/>
          <p:nvPr/>
        </p:nvSpPr>
        <p:spPr>
          <a:xfrm>
            <a:off x="1408262" y="4729723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7F9837E-7B5B-D9A4-DD77-4D1547E1B306}"/>
              </a:ext>
            </a:extLst>
          </p:cNvPr>
          <p:cNvSpPr/>
          <p:nvPr/>
        </p:nvSpPr>
        <p:spPr>
          <a:xfrm>
            <a:off x="5080514" y="2832135"/>
            <a:ext cx="1698127" cy="17036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83340829-A759-1634-1C99-B470EA8EF19B}"/>
              </a:ext>
            </a:extLst>
          </p:cNvPr>
          <p:cNvSpPr txBox="1"/>
          <p:nvPr/>
        </p:nvSpPr>
        <p:spPr>
          <a:xfrm>
            <a:off x="10801470" y="4902030"/>
            <a:ext cx="22361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정사각형으로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크롭된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비디오를 학습시킨 모델의 비디오 생성 결과</a:t>
            </a: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DA358254-3CC4-DB24-F32D-763E5582325C}"/>
              </a:ext>
            </a:extLst>
          </p:cNvPr>
          <p:cNvSpPr txBox="1"/>
          <p:nvPr/>
        </p:nvSpPr>
        <p:spPr>
          <a:xfrm>
            <a:off x="13119267" y="4977689"/>
            <a:ext cx="256660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full frame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비디오를 학습해 비디오를 생성한 결과</a:t>
            </a: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6F663749-9B71-CDA6-0580-A793D72DF5C1}"/>
              </a:ext>
            </a:extLst>
          </p:cNvPr>
          <p:cNvSpPr txBox="1"/>
          <p:nvPr/>
        </p:nvSpPr>
        <p:spPr>
          <a:xfrm>
            <a:off x="656610" y="6451363"/>
            <a:ext cx="1718603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더 자연스럽고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일관성있는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맥락의 비디오를 생성하게 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생성된 비디오의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framing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실력이 더 좋아짐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주요 대상이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크롭되지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않고 전체적으로 나타남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grpSp>
        <p:nvGrpSpPr>
          <p:cNvPr id="1041" name="그룹 1040">
            <a:extLst>
              <a:ext uri="{FF2B5EF4-FFF2-40B4-BE49-F238E27FC236}">
                <a16:creationId xmlns:a16="http://schemas.microsoft.com/office/drawing/2014/main" id="{2CBD7F43-1F9A-35D0-17CD-C156694A7544}"/>
              </a:ext>
            </a:extLst>
          </p:cNvPr>
          <p:cNvGrpSpPr/>
          <p:nvPr/>
        </p:nvGrpSpPr>
        <p:grpSpPr>
          <a:xfrm>
            <a:off x="656610" y="7611086"/>
            <a:ext cx="15323034" cy="2271198"/>
            <a:chOff x="1233111" y="-3172634"/>
            <a:chExt cx="12360968" cy="2506251"/>
          </a:xfrm>
        </p:grpSpPr>
        <p:sp>
          <p:nvSpPr>
            <p:cNvPr id="1042" name="사각형: 둥근 모서리 1041">
              <a:extLst>
                <a:ext uri="{FF2B5EF4-FFF2-40B4-BE49-F238E27FC236}">
                  <a16:creationId xmlns:a16="http://schemas.microsoft.com/office/drawing/2014/main" id="{8AB00462-396E-C8B4-2386-920CDA17080E}"/>
                </a:ext>
              </a:extLst>
            </p:cNvPr>
            <p:cNvSpPr/>
            <p:nvPr/>
          </p:nvSpPr>
          <p:spPr>
            <a:xfrm>
              <a:off x="1233111" y="-3172634"/>
              <a:ext cx="12360968" cy="2506251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043" name="TextBox 1042">
              <a:extLst>
                <a:ext uri="{FF2B5EF4-FFF2-40B4-BE49-F238E27FC236}">
                  <a16:creationId xmlns:a16="http://schemas.microsoft.com/office/drawing/2014/main" id="{B0CAECC6-18D1-AA1A-577E-8A6E5C2DDD7B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91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1044" name="그림 1043" descr="노랑이(가) 표시된 사진&#10;&#10;자동 생성된 설명">
              <a:extLst>
                <a:ext uri="{FF2B5EF4-FFF2-40B4-BE49-F238E27FC236}">
                  <a16:creationId xmlns:a16="http://schemas.microsoft.com/office/drawing/2014/main" id="{27160D20-9577-192B-C2A7-33C0D90CDB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E3F541B7-F64A-DDBE-9B4C-797BDD9EE6E0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sp>
        <p:nvSpPr>
          <p:cNvPr id="1055" name="화살표: 오른쪽 1054">
            <a:extLst>
              <a:ext uri="{FF2B5EF4-FFF2-40B4-BE49-F238E27FC236}">
                <a16:creationId xmlns:a16="http://schemas.microsoft.com/office/drawing/2014/main" id="{1177BF49-1FA7-40F8-DF0E-0BCF1E20C354}"/>
              </a:ext>
            </a:extLst>
          </p:cNvPr>
          <p:cNvSpPr/>
          <p:nvPr/>
        </p:nvSpPr>
        <p:spPr>
          <a:xfrm>
            <a:off x="8489570" y="3301076"/>
            <a:ext cx="1308859" cy="72488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523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Unified Visual Representation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557088" y="1885109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다양한 크기의 인풋 프레임을 어떻게 통일된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 representation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 압축시키는가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?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5B94F24-C7B9-0267-B656-50B44FEDB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422" y="2763209"/>
            <a:ext cx="14592521" cy="29487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0124A9-2984-CA6C-6FA8-4126D9E94F42}"/>
              </a:ext>
            </a:extLst>
          </p:cNvPr>
          <p:cNvSpPr txBox="1"/>
          <p:nvPr/>
        </p:nvSpPr>
        <p:spPr>
          <a:xfrm>
            <a:off x="449753" y="5912315"/>
            <a:ext cx="170004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인풋 비디오를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Visual Encoder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거쳐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저차원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space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압축시킴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(latent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space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인풋 비디오가 모델에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representation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임베딩되는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잠재공간이라고 이해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  <a:p>
            <a:pPr lvl="1"/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OpenAI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기술 보고서에서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Visual Encoder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VAE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또는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VQ-VAE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모델을 기반으로 함을 공개 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space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나타난 비디오 데이터를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들로 쪼갬 연속적인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 sequence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생성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1E1F18-9C32-A465-B5BD-C9993AB43B43}"/>
              </a:ext>
            </a:extLst>
          </p:cNvPr>
          <p:cNvSpPr txBox="1"/>
          <p:nvPr/>
        </p:nvSpPr>
        <p:spPr>
          <a:xfrm>
            <a:off x="14467375" y="3412466"/>
            <a:ext cx="2580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28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sequence</a:t>
            </a:r>
            <a:endParaRPr lang="ko-KR" altLang="en-US" sz="2800" dirty="0">
              <a:solidFill>
                <a:srgbClr val="FF00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7C1F53B-A706-D897-E75A-1DFB48652F54}"/>
              </a:ext>
            </a:extLst>
          </p:cNvPr>
          <p:cNvSpPr txBox="1"/>
          <p:nvPr/>
        </p:nvSpPr>
        <p:spPr>
          <a:xfrm>
            <a:off x="8273682" y="4360074"/>
            <a:ext cx="5197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highlight>
                  <a:srgbClr val="C0C0C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</a:t>
            </a:r>
            <a:r>
              <a:rPr lang="ko-KR" altLang="en-US" sz="2000" dirty="0">
                <a:solidFill>
                  <a:srgbClr val="FF0000"/>
                </a:solidFill>
                <a:highlight>
                  <a:srgbClr val="C0C0C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highlight>
                  <a:srgbClr val="C0C0C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space</a:t>
            </a:r>
            <a:r>
              <a:rPr lang="ko-KR" altLang="en-US" sz="2000" dirty="0">
                <a:solidFill>
                  <a:srgbClr val="FF0000"/>
                </a:solidFill>
                <a:highlight>
                  <a:srgbClr val="C0C0C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highlight>
                  <a:srgbClr val="C0C0C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representation</a:t>
            </a:r>
            <a:endParaRPr lang="ko-KR" altLang="en-US" sz="2000" dirty="0">
              <a:solidFill>
                <a:srgbClr val="FF0000"/>
              </a:solidFill>
              <a:highlight>
                <a:srgbClr val="C0C0C0"/>
              </a:highlight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55" name="직사각형 1054">
            <a:extLst>
              <a:ext uri="{FF2B5EF4-FFF2-40B4-BE49-F238E27FC236}">
                <a16:creationId xmlns:a16="http://schemas.microsoft.com/office/drawing/2014/main" id="{8650113D-A406-589A-038B-588DCCB3F11C}"/>
              </a:ext>
            </a:extLst>
          </p:cNvPr>
          <p:cNvSpPr/>
          <p:nvPr/>
        </p:nvSpPr>
        <p:spPr>
          <a:xfrm>
            <a:off x="977421" y="2808928"/>
            <a:ext cx="12011949" cy="289869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4EE09176-9CA6-32D7-7A36-71CC6E6C98F2}"/>
              </a:ext>
            </a:extLst>
          </p:cNvPr>
          <p:cNvSpPr txBox="1"/>
          <p:nvPr/>
        </p:nvSpPr>
        <p:spPr>
          <a:xfrm>
            <a:off x="12181330" y="2281371"/>
            <a:ext cx="258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7030A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How?</a:t>
            </a:r>
            <a:endParaRPr lang="ko-KR" altLang="en-US" sz="2800" dirty="0">
              <a:solidFill>
                <a:srgbClr val="7030A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grpSp>
        <p:nvGrpSpPr>
          <p:cNvPr id="1064" name="그룹 1063">
            <a:extLst>
              <a:ext uri="{FF2B5EF4-FFF2-40B4-BE49-F238E27FC236}">
                <a16:creationId xmlns:a16="http://schemas.microsoft.com/office/drawing/2014/main" id="{BEC4DB9D-DEBE-7656-7BC2-3F3C99A4D1EE}"/>
              </a:ext>
            </a:extLst>
          </p:cNvPr>
          <p:cNvGrpSpPr/>
          <p:nvPr/>
        </p:nvGrpSpPr>
        <p:grpSpPr>
          <a:xfrm>
            <a:off x="557088" y="7797814"/>
            <a:ext cx="15767503" cy="2364289"/>
            <a:chOff x="656610" y="12360834"/>
            <a:chExt cx="15767503" cy="2364289"/>
          </a:xfrm>
        </p:grpSpPr>
        <p:grpSp>
          <p:nvGrpSpPr>
            <p:cNvPr id="1059" name="그룹 1058">
              <a:extLst>
                <a:ext uri="{FF2B5EF4-FFF2-40B4-BE49-F238E27FC236}">
                  <a16:creationId xmlns:a16="http://schemas.microsoft.com/office/drawing/2014/main" id="{61625036-D2AC-FA4C-3C65-123A37193AB0}"/>
                </a:ext>
              </a:extLst>
            </p:cNvPr>
            <p:cNvGrpSpPr/>
            <p:nvPr/>
          </p:nvGrpSpPr>
          <p:grpSpPr>
            <a:xfrm>
              <a:off x="656610" y="12360834"/>
              <a:ext cx="15767503" cy="2364289"/>
              <a:chOff x="1233111" y="-3172634"/>
              <a:chExt cx="12719518" cy="2506251"/>
            </a:xfrm>
            <a:solidFill>
              <a:srgbClr val="B595C7"/>
            </a:solidFill>
          </p:grpSpPr>
          <p:sp>
            <p:nvSpPr>
              <p:cNvPr id="1060" name="사각형: 둥근 모서리 1059">
                <a:extLst>
                  <a:ext uri="{FF2B5EF4-FFF2-40B4-BE49-F238E27FC236}">
                    <a16:creationId xmlns:a16="http://schemas.microsoft.com/office/drawing/2014/main" id="{371290EB-8132-878B-6019-1F6323441E5A}"/>
                  </a:ext>
                </a:extLst>
              </p:cNvPr>
              <p:cNvSpPr/>
              <p:nvPr/>
            </p:nvSpPr>
            <p:spPr>
              <a:xfrm>
                <a:off x="1233111" y="-3172634"/>
                <a:ext cx="12719518" cy="2506251"/>
              </a:xfrm>
              <a:prstGeom prst="roundRect">
                <a:avLst>
                  <a:gd name="adj" fmla="val 2779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061" name="TextBox 1060">
                <a:extLst>
                  <a:ext uri="{FF2B5EF4-FFF2-40B4-BE49-F238E27FC236}">
                    <a16:creationId xmlns:a16="http://schemas.microsoft.com/office/drawing/2014/main" id="{6F7E2555-67D9-7E7F-FC2E-225EB2A98100}"/>
                  </a:ext>
                </a:extLst>
              </p:cNvPr>
              <p:cNvSpPr txBox="1"/>
              <p:nvPr/>
            </p:nvSpPr>
            <p:spPr>
              <a:xfrm>
                <a:off x="1701238" y="-2198520"/>
                <a:ext cx="11973124" cy="148970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VAE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혼자서는 다양한 사이즈의 인풋 데이터 크기를 같은 크기의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Latent Vector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로 매핑할 수 없으며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OpenAI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는 이를 해결한 방법을 따로 공개하지 않고 있다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. 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이에 본 논문에서는 역공학을 통해 이 문제를 해결할 수 있는 기술적 대안을 제시하고 이 중 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Sora</a:t>
                </a:r>
                <a:r>
                  <a:rPr lang="ko-KR" altLang="en-US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가 채택했을 방법을 논의하고 있다</a:t>
                </a:r>
                <a:r>
                  <a:rPr lang="en-US" altLang="ko-KR" sz="2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.</a:t>
                </a:r>
                <a:endParaRPr lang="ko-KR" altLang="en-US" sz="24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  <p:sp>
            <p:nvSpPr>
              <p:cNvPr id="1062" name="TextBox 1061">
                <a:extLst>
                  <a:ext uri="{FF2B5EF4-FFF2-40B4-BE49-F238E27FC236}">
                    <a16:creationId xmlns:a16="http://schemas.microsoft.com/office/drawing/2014/main" id="{8B4F3F80-9574-77F4-A65C-1806BEA40140}"/>
                  </a:ext>
                </a:extLst>
              </p:cNvPr>
              <p:cNvSpPr txBox="1"/>
              <p:nvPr/>
            </p:nvSpPr>
            <p:spPr>
              <a:xfrm>
                <a:off x="2316377" y="-2907859"/>
                <a:ext cx="3332570" cy="55463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>
                    <a:latin typeface="a아시아헤드2" panose="02020600000000000000" pitchFamily="18" charset="-127"/>
                    <a:ea typeface="a아시아헤드2" panose="02020600000000000000" pitchFamily="18" charset="-127"/>
                  </a:rPr>
                  <a:t>생각해볼 점</a:t>
                </a:r>
                <a:endParaRPr lang="ko-KR" altLang="en-US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endParaRPr>
              </a:p>
            </p:txBody>
          </p:sp>
        </p:grpSp>
        <p:sp>
          <p:nvSpPr>
            <p:cNvPr id="1063" name="TextBox 1062">
              <a:extLst>
                <a:ext uri="{FF2B5EF4-FFF2-40B4-BE49-F238E27FC236}">
                  <a16:creationId xmlns:a16="http://schemas.microsoft.com/office/drawing/2014/main" id="{799F8599-DA6B-E675-BB22-16CA5600DD46}"/>
                </a:ext>
              </a:extLst>
            </p:cNvPr>
            <p:cNvSpPr txBox="1"/>
            <p:nvPr/>
          </p:nvSpPr>
          <p:spPr>
            <a:xfrm>
              <a:off x="1236915" y="12573070"/>
              <a:ext cx="76254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🤔</a:t>
              </a:r>
              <a:endParaRPr lang="ko-KR" altLang="en-US"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51196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Patchification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153A4D-8F5B-BDAF-D5CE-33B44AE21400}"/>
              </a:ext>
            </a:extLst>
          </p:cNvPr>
          <p:cNvSpPr txBox="1"/>
          <p:nvPr/>
        </p:nvSpPr>
        <p:spPr>
          <a:xfrm>
            <a:off x="656610" y="7384249"/>
            <a:ext cx="162068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이미지를 균일한 크기의 그리드로 나눠 정사각형 조각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patch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들로 분해하는 것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OpenAI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소개한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핵심 기술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언어 모델의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Token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비슷한 개념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모델의 유연성과 확장성을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높여줌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(Vision Transformer, Google)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이미지를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분할해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모델에 도입한 방법을 적용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1058" name="그림 1057">
            <a:extLst>
              <a:ext uri="{FF2B5EF4-FFF2-40B4-BE49-F238E27FC236}">
                <a16:creationId xmlns:a16="http://schemas.microsoft.com/office/drawing/2014/main" id="{B2A8151B-5E5B-D9A1-3E2F-802C88FBC5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445" r="31893" b="-1"/>
          <a:stretch/>
        </p:blipFill>
        <p:spPr>
          <a:xfrm>
            <a:off x="4650727" y="1892178"/>
            <a:ext cx="6985813" cy="543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328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Video Compression Network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C82C386-4EA8-5E68-8D3E-B45D32F3E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931" y="6314122"/>
            <a:ext cx="12327336" cy="3267673"/>
          </a:xfrm>
          <a:prstGeom prst="rect">
            <a:avLst/>
          </a:prstGeom>
        </p:spPr>
      </p:pic>
      <p:sp>
        <p:nvSpPr>
          <p:cNvPr id="1047" name="TextBox 1046">
            <a:extLst>
              <a:ext uri="{FF2B5EF4-FFF2-40B4-BE49-F238E27FC236}">
                <a16:creationId xmlns:a16="http://schemas.microsoft.com/office/drawing/2014/main" id="{5B43C610-061F-A836-A6E5-06D1144DDCFA}"/>
              </a:ext>
            </a:extLst>
          </p:cNvPr>
          <p:cNvSpPr txBox="1"/>
          <p:nvPr/>
        </p:nvSpPr>
        <p:spPr>
          <a:xfrm>
            <a:off x="13254621" y="8293233"/>
            <a:ext cx="33182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3D</a:t>
            </a:r>
            <a:r>
              <a:rPr lang="ko-KR" altLang="en-US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convolution</a:t>
            </a:r>
          </a:p>
          <a:p>
            <a:r>
              <a:rPr lang="en-US" altLang="ko-KR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3</a:t>
            </a:r>
            <a:r>
              <a:rPr lang="ko-KR" altLang="en-US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차원 크기의 커널이 </a:t>
            </a:r>
            <a:r>
              <a:rPr lang="en-US" altLang="ko-KR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3</a:t>
            </a:r>
            <a:r>
              <a:rPr lang="ko-KR" altLang="en-US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차원 공간을 순회하는 </a:t>
            </a:r>
            <a:r>
              <a:rPr lang="ko-KR" altLang="en-US" dirty="0" err="1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컨볼루션</a:t>
            </a:r>
            <a:r>
              <a:rPr lang="ko-KR" altLang="en-US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계산법</a:t>
            </a:r>
            <a:endParaRPr lang="en-US" altLang="ko-KR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7219D9-6765-C814-8004-9F88D8FC1B09}"/>
              </a:ext>
            </a:extLst>
          </p:cNvPr>
          <p:cNvSpPr txBox="1"/>
          <p:nvPr/>
        </p:nvSpPr>
        <p:spPr>
          <a:xfrm>
            <a:off x="280780" y="9411735"/>
            <a:ext cx="7661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Spatial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patchification</a:t>
            </a:r>
            <a:endParaRPr lang="ko-KR" altLang="en-US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CCD0C4C-625D-59DB-C77B-642CEE331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4652" y="1675595"/>
            <a:ext cx="7075961" cy="389915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9EDA2AF-A7CA-6D09-184D-2B63DA7FEC99}"/>
              </a:ext>
            </a:extLst>
          </p:cNvPr>
          <p:cNvSpPr txBox="1"/>
          <p:nvPr/>
        </p:nvSpPr>
        <p:spPr>
          <a:xfrm>
            <a:off x="377784" y="1808919"/>
            <a:ext cx="1188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1. Spatial-patch Compression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6143B0-F40A-D0A3-822C-393A1CD8E00D}"/>
              </a:ext>
            </a:extLst>
          </p:cNvPr>
          <p:cNvSpPr txBox="1"/>
          <p:nvPr/>
        </p:nvSpPr>
        <p:spPr>
          <a:xfrm>
            <a:off x="656610" y="2478130"/>
            <a:ext cx="89270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Spatial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프레임 내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 프레임의 이미지를 고정된 사이즈의 패치들로 분할한 후 연속적으로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이어붙여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차원으로 만드는 것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984EB0-941C-F2D0-ADA9-BE85DD274AE1}"/>
              </a:ext>
            </a:extLst>
          </p:cNvPr>
          <p:cNvSpPr txBox="1"/>
          <p:nvPr/>
        </p:nvSpPr>
        <p:spPr>
          <a:xfrm>
            <a:off x="377784" y="4118202"/>
            <a:ext cx="1188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2. Spatial-temporal-patch Compression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7149283-1E82-A921-189D-F1CED32D23D2}"/>
              </a:ext>
            </a:extLst>
          </p:cNvPr>
          <p:cNvCxnSpPr/>
          <p:nvPr/>
        </p:nvCxnSpPr>
        <p:spPr>
          <a:xfrm>
            <a:off x="13829714" y="2223226"/>
            <a:ext cx="290146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D614E8D-F839-D789-435C-A7F3861189BE}"/>
              </a:ext>
            </a:extLst>
          </p:cNvPr>
          <p:cNvCxnSpPr/>
          <p:nvPr/>
        </p:nvCxnSpPr>
        <p:spPr>
          <a:xfrm>
            <a:off x="13829713" y="2350952"/>
            <a:ext cx="290146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D780B6C-5AA6-CE95-A44E-537B75C86651}"/>
              </a:ext>
            </a:extLst>
          </p:cNvPr>
          <p:cNvSpPr txBox="1"/>
          <p:nvPr/>
        </p:nvSpPr>
        <p:spPr>
          <a:xfrm>
            <a:off x="656610" y="4877850"/>
            <a:ext cx="89270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Temporal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프레임 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Kernel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파라미터를 고정해놓고 일련의 연속되는 프레임 묶음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tubelet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마다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3D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convolution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수행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-&gt;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프레임 간의 역동성을 포착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C360C32-8536-2256-61E8-7CC903D35841}"/>
              </a:ext>
            </a:extLst>
          </p:cNvPr>
          <p:cNvSpPr txBox="1"/>
          <p:nvPr/>
        </p:nvSpPr>
        <p:spPr>
          <a:xfrm>
            <a:off x="6411949" y="9411734"/>
            <a:ext cx="7661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Spatial-temporal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patchification</a:t>
            </a:r>
            <a:endParaRPr lang="ko-KR" altLang="en-US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E5ABE03-8D64-E4C9-053D-29623867D5F8}"/>
              </a:ext>
            </a:extLst>
          </p:cNvPr>
          <p:cNvCxnSpPr>
            <a:cxnSpLocks/>
          </p:cNvCxnSpPr>
          <p:nvPr/>
        </p:nvCxnSpPr>
        <p:spPr>
          <a:xfrm>
            <a:off x="1026081" y="7177630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9326B7E7-880E-BCFA-8A13-EFF63039E70D}"/>
              </a:ext>
            </a:extLst>
          </p:cNvPr>
          <p:cNvCxnSpPr>
            <a:cxnSpLocks/>
          </p:cNvCxnSpPr>
          <p:nvPr/>
        </p:nvCxnSpPr>
        <p:spPr>
          <a:xfrm>
            <a:off x="1026082" y="7628493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직선 화살표 연결선 1023">
            <a:extLst>
              <a:ext uri="{FF2B5EF4-FFF2-40B4-BE49-F238E27FC236}">
                <a16:creationId xmlns:a16="http://schemas.microsoft.com/office/drawing/2014/main" id="{9458B7FA-C7D7-928E-C6C5-789FDF41E12B}"/>
              </a:ext>
            </a:extLst>
          </p:cNvPr>
          <p:cNvCxnSpPr>
            <a:cxnSpLocks/>
          </p:cNvCxnSpPr>
          <p:nvPr/>
        </p:nvCxnSpPr>
        <p:spPr>
          <a:xfrm>
            <a:off x="1026080" y="8018370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직선 화살표 연결선 1024">
            <a:extLst>
              <a:ext uri="{FF2B5EF4-FFF2-40B4-BE49-F238E27FC236}">
                <a16:creationId xmlns:a16="http://schemas.microsoft.com/office/drawing/2014/main" id="{D0842F46-A451-B21C-42A3-3376A8E7DBD3}"/>
              </a:ext>
            </a:extLst>
          </p:cNvPr>
          <p:cNvCxnSpPr>
            <a:cxnSpLocks/>
          </p:cNvCxnSpPr>
          <p:nvPr/>
        </p:nvCxnSpPr>
        <p:spPr>
          <a:xfrm>
            <a:off x="3160840" y="7185224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6" name="직선 화살표 연결선 1025">
            <a:extLst>
              <a:ext uri="{FF2B5EF4-FFF2-40B4-BE49-F238E27FC236}">
                <a16:creationId xmlns:a16="http://schemas.microsoft.com/office/drawing/2014/main" id="{FA9DBE09-870B-5F7D-1293-893B09611B9D}"/>
              </a:ext>
            </a:extLst>
          </p:cNvPr>
          <p:cNvCxnSpPr>
            <a:cxnSpLocks/>
          </p:cNvCxnSpPr>
          <p:nvPr/>
        </p:nvCxnSpPr>
        <p:spPr>
          <a:xfrm>
            <a:off x="3160841" y="7636087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직선 화살표 연결선 1026">
            <a:extLst>
              <a:ext uri="{FF2B5EF4-FFF2-40B4-BE49-F238E27FC236}">
                <a16:creationId xmlns:a16="http://schemas.microsoft.com/office/drawing/2014/main" id="{02535B88-949B-B357-8C2C-87C030E793F1}"/>
              </a:ext>
            </a:extLst>
          </p:cNvPr>
          <p:cNvCxnSpPr>
            <a:cxnSpLocks/>
          </p:cNvCxnSpPr>
          <p:nvPr/>
        </p:nvCxnSpPr>
        <p:spPr>
          <a:xfrm>
            <a:off x="3160839" y="8025964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직선 화살표 연결선 1027">
            <a:extLst>
              <a:ext uri="{FF2B5EF4-FFF2-40B4-BE49-F238E27FC236}">
                <a16:creationId xmlns:a16="http://schemas.microsoft.com/office/drawing/2014/main" id="{EC863CE4-D0F4-E2D0-863F-DA7A36430BBD}"/>
              </a:ext>
            </a:extLst>
          </p:cNvPr>
          <p:cNvCxnSpPr>
            <a:cxnSpLocks/>
          </p:cNvCxnSpPr>
          <p:nvPr/>
        </p:nvCxnSpPr>
        <p:spPr>
          <a:xfrm>
            <a:off x="5279863" y="7185224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직선 화살표 연결선 1028">
            <a:extLst>
              <a:ext uri="{FF2B5EF4-FFF2-40B4-BE49-F238E27FC236}">
                <a16:creationId xmlns:a16="http://schemas.microsoft.com/office/drawing/2014/main" id="{67F214C7-1C9C-6D4D-9A89-8D228049560C}"/>
              </a:ext>
            </a:extLst>
          </p:cNvPr>
          <p:cNvCxnSpPr>
            <a:cxnSpLocks/>
          </p:cNvCxnSpPr>
          <p:nvPr/>
        </p:nvCxnSpPr>
        <p:spPr>
          <a:xfrm>
            <a:off x="5279864" y="7636087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직선 화살표 연결선 1029">
            <a:extLst>
              <a:ext uri="{FF2B5EF4-FFF2-40B4-BE49-F238E27FC236}">
                <a16:creationId xmlns:a16="http://schemas.microsoft.com/office/drawing/2014/main" id="{30479E00-2F4C-61B0-6C48-6E477579DC5A}"/>
              </a:ext>
            </a:extLst>
          </p:cNvPr>
          <p:cNvCxnSpPr>
            <a:cxnSpLocks/>
          </p:cNvCxnSpPr>
          <p:nvPr/>
        </p:nvCxnSpPr>
        <p:spPr>
          <a:xfrm>
            <a:off x="5279862" y="8025964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2" name="직선 화살표 연결선 1061">
            <a:extLst>
              <a:ext uri="{FF2B5EF4-FFF2-40B4-BE49-F238E27FC236}">
                <a16:creationId xmlns:a16="http://schemas.microsoft.com/office/drawing/2014/main" id="{922ED9B4-DC43-B2C4-F595-6850D000AF02}"/>
              </a:ext>
            </a:extLst>
          </p:cNvPr>
          <p:cNvCxnSpPr>
            <a:cxnSpLocks/>
          </p:cNvCxnSpPr>
          <p:nvPr/>
        </p:nvCxnSpPr>
        <p:spPr>
          <a:xfrm>
            <a:off x="2129133" y="9205129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3" name="직선 화살표 연결선 1062">
            <a:extLst>
              <a:ext uri="{FF2B5EF4-FFF2-40B4-BE49-F238E27FC236}">
                <a16:creationId xmlns:a16="http://schemas.microsoft.com/office/drawing/2014/main" id="{A3109068-8D12-2BF3-9134-CD94F37B8218}"/>
              </a:ext>
            </a:extLst>
          </p:cNvPr>
          <p:cNvCxnSpPr>
            <a:cxnSpLocks/>
          </p:cNvCxnSpPr>
          <p:nvPr/>
        </p:nvCxnSpPr>
        <p:spPr>
          <a:xfrm>
            <a:off x="4329209" y="9205129"/>
            <a:ext cx="19013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직선 화살표 연결선 1063">
            <a:extLst>
              <a:ext uri="{FF2B5EF4-FFF2-40B4-BE49-F238E27FC236}">
                <a16:creationId xmlns:a16="http://schemas.microsoft.com/office/drawing/2014/main" id="{46CF7720-3323-1B01-6E54-D27473FCC029}"/>
              </a:ext>
            </a:extLst>
          </p:cNvPr>
          <p:cNvCxnSpPr>
            <a:cxnSpLocks/>
          </p:cNvCxnSpPr>
          <p:nvPr/>
        </p:nvCxnSpPr>
        <p:spPr>
          <a:xfrm>
            <a:off x="7924325" y="7210578"/>
            <a:ext cx="1075267" cy="2547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직선 화살표 연결선 1068">
            <a:extLst>
              <a:ext uri="{FF2B5EF4-FFF2-40B4-BE49-F238E27FC236}">
                <a16:creationId xmlns:a16="http://schemas.microsoft.com/office/drawing/2014/main" id="{63EAC24D-EC0C-A04A-8473-67BB07FE06ED}"/>
              </a:ext>
            </a:extLst>
          </p:cNvPr>
          <p:cNvCxnSpPr>
            <a:cxnSpLocks/>
          </p:cNvCxnSpPr>
          <p:nvPr/>
        </p:nvCxnSpPr>
        <p:spPr>
          <a:xfrm>
            <a:off x="8359396" y="6888518"/>
            <a:ext cx="1075267" cy="2547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0" name="직선 화살표 연결선 1069">
            <a:extLst>
              <a:ext uri="{FF2B5EF4-FFF2-40B4-BE49-F238E27FC236}">
                <a16:creationId xmlns:a16="http://schemas.microsoft.com/office/drawing/2014/main" id="{09A969B4-C265-351A-628B-3DC65BA76C8B}"/>
              </a:ext>
            </a:extLst>
          </p:cNvPr>
          <p:cNvCxnSpPr>
            <a:cxnSpLocks/>
          </p:cNvCxnSpPr>
          <p:nvPr/>
        </p:nvCxnSpPr>
        <p:spPr>
          <a:xfrm>
            <a:off x="8767828" y="6603776"/>
            <a:ext cx="1075267" cy="2547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직선 화살표 연결선 1070">
            <a:extLst>
              <a:ext uri="{FF2B5EF4-FFF2-40B4-BE49-F238E27FC236}">
                <a16:creationId xmlns:a16="http://schemas.microsoft.com/office/drawing/2014/main" id="{7C04B8C4-F2C4-53AC-850B-6586544CF6B2}"/>
              </a:ext>
            </a:extLst>
          </p:cNvPr>
          <p:cNvCxnSpPr>
            <a:cxnSpLocks/>
          </p:cNvCxnSpPr>
          <p:nvPr/>
        </p:nvCxnSpPr>
        <p:spPr>
          <a:xfrm>
            <a:off x="9231124" y="7508582"/>
            <a:ext cx="1075267" cy="2547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2" name="직선 화살표 연결선 1071">
            <a:extLst>
              <a:ext uri="{FF2B5EF4-FFF2-40B4-BE49-F238E27FC236}">
                <a16:creationId xmlns:a16="http://schemas.microsoft.com/office/drawing/2014/main" id="{44F07828-22C9-68E1-AC1F-9C73F18C174C}"/>
              </a:ext>
            </a:extLst>
          </p:cNvPr>
          <p:cNvCxnSpPr>
            <a:cxnSpLocks/>
          </p:cNvCxnSpPr>
          <p:nvPr/>
        </p:nvCxnSpPr>
        <p:spPr>
          <a:xfrm>
            <a:off x="9705029" y="7223840"/>
            <a:ext cx="1075267" cy="2547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3" name="직선 화살표 연결선 1072">
            <a:extLst>
              <a:ext uri="{FF2B5EF4-FFF2-40B4-BE49-F238E27FC236}">
                <a16:creationId xmlns:a16="http://schemas.microsoft.com/office/drawing/2014/main" id="{005A6BBC-44AD-9EB2-DE5F-BA716DD7AFAF}"/>
              </a:ext>
            </a:extLst>
          </p:cNvPr>
          <p:cNvCxnSpPr>
            <a:cxnSpLocks/>
          </p:cNvCxnSpPr>
          <p:nvPr/>
        </p:nvCxnSpPr>
        <p:spPr>
          <a:xfrm>
            <a:off x="10137845" y="6898096"/>
            <a:ext cx="1075267" cy="2547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직선 화살표 연결선 1073">
            <a:extLst>
              <a:ext uri="{FF2B5EF4-FFF2-40B4-BE49-F238E27FC236}">
                <a16:creationId xmlns:a16="http://schemas.microsoft.com/office/drawing/2014/main" id="{EEB7CECF-3002-5BF0-5A07-4A50DF9E95C9}"/>
              </a:ext>
            </a:extLst>
          </p:cNvPr>
          <p:cNvCxnSpPr>
            <a:cxnSpLocks/>
          </p:cNvCxnSpPr>
          <p:nvPr/>
        </p:nvCxnSpPr>
        <p:spPr>
          <a:xfrm>
            <a:off x="12606615" y="6846981"/>
            <a:ext cx="0" cy="11294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" name="직선 화살표 연결선 1075">
            <a:extLst>
              <a:ext uri="{FF2B5EF4-FFF2-40B4-BE49-F238E27FC236}">
                <a16:creationId xmlns:a16="http://schemas.microsoft.com/office/drawing/2014/main" id="{72723079-288F-7B30-8D50-C34A7E29947C}"/>
              </a:ext>
            </a:extLst>
          </p:cNvPr>
          <p:cNvCxnSpPr>
            <a:cxnSpLocks/>
          </p:cNvCxnSpPr>
          <p:nvPr/>
        </p:nvCxnSpPr>
        <p:spPr>
          <a:xfrm>
            <a:off x="12606615" y="8075722"/>
            <a:ext cx="0" cy="11294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01BEC931-276E-0F6F-1B00-BE7C159B86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96"/>
          <a:stretch/>
        </p:blipFill>
        <p:spPr bwMode="auto">
          <a:xfrm>
            <a:off x="13101142" y="6250109"/>
            <a:ext cx="4724211" cy="194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7" name="TextBox 1076">
            <a:extLst>
              <a:ext uri="{FF2B5EF4-FFF2-40B4-BE49-F238E27FC236}">
                <a16:creationId xmlns:a16="http://schemas.microsoft.com/office/drawing/2014/main" id="{C7CD7021-80DF-8D31-5A64-3CFFC1B63EBA}"/>
              </a:ext>
            </a:extLst>
          </p:cNvPr>
          <p:cNvSpPr txBox="1"/>
          <p:nvPr/>
        </p:nvSpPr>
        <p:spPr>
          <a:xfrm>
            <a:off x="336520" y="1503763"/>
            <a:ext cx="522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Sora </a:t>
            </a:r>
            <a:r>
              <a:rPr lang="ko-KR" altLang="en-US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공식 </a:t>
            </a:r>
            <a:r>
              <a:rPr lang="en-US" altLang="ko-KR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X </a:t>
            </a:r>
            <a:r>
              <a:rPr lang="ko-KR" altLang="en-US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본 논문이 해결법을 제안한 것</a:t>
            </a:r>
            <a:endParaRPr lang="en-US" altLang="ko-KR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78" name="TextBox 1077">
            <a:extLst>
              <a:ext uri="{FF2B5EF4-FFF2-40B4-BE49-F238E27FC236}">
                <a16:creationId xmlns:a16="http://schemas.microsoft.com/office/drawing/2014/main" id="{4178A346-3219-E495-CAD1-963F9E175AB7}"/>
              </a:ext>
            </a:extLst>
          </p:cNvPr>
          <p:cNvSpPr txBox="1"/>
          <p:nvPr/>
        </p:nvSpPr>
        <p:spPr>
          <a:xfrm>
            <a:off x="642001" y="3615267"/>
            <a:ext cx="918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고정된 사이즈의 </a:t>
            </a:r>
            <a:r>
              <a:rPr lang="en-US" altLang="ko-KR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들을 쓰는 것이 간단하기 때문에 </a:t>
            </a:r>
            <a:r>
              <a:rPr lang="en-US" altLang="ko-KR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 </a:t>
            </a:r>
            <a:r>
              <a:rPr lang="ko-KR" altLang="en-US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또한 이렇게 했을 것이라 추측</a:t>
            </a:r>
            <a:endParaRPr lang="en-US" altLang="ko-KR" sz="1600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다양한 사이즈의 </a:t>
            </a:r>
            <a:r>
              <a:rPr lang="en-US" altLang="ko-KR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사용했을 수도 있지만 이러면 </a:t>
            </a:r>
            <a:r>
              <a:rPr lang="en-US" altLang="ko-KR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positional</a:t>
            </a:r>
            <a:r>
              <a:rPr lang="ko-KR" altLang="en-US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encoding</a:t>
            </a:r>
            <a:r>
              <a:rPr lang="ko-KR" altLang="en-US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</a:t>
            </a:r>
            <a:r>
              <a:rPr lang="en-US" altLang="ko-KR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16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오류가 생길 수 있음</a:t>
            </a:r>
            <a:endParaRPr lang="en-US" altLang="ko-KR" sz="1600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98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43FF19-63C9-4588-B47C-DD7A4124E3B6}"/>
              </a:ext>
            </a:extLst>
          </p:cNvPr>
          <p:cNvSpPr txBox="1"/>
          <p:nvPr/>
        </p:nvSpPr>
        <p:spPr>
          <a:xfrm>
            <a:off x="1367246" y="-91279"/>
            <a:ext cx="68710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AA229-C69A-4F14-A69F-C8D6D497C424}"/>
              </a:ext>
            </a:extLst>
          </p:cNvPr>
          <p:cNvSpPr txBox="1"/>
          <p:nvPr/>
        </p:nvSpPr>
        <p:spPr>
          <a:xfrm>
            <a:off x="1367246" y="1900384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#01 Introduction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DCE360-AAC7-4BCB-851C-F00DA443E479}"/>
              </a:ext>
            </a:extLst>
          </p:cNvPr>
          <p:cNvSpPr txBox="1"/>
          <p:nvPr/>
        </p:nvSpPr>
        <p:spPr>
          <a:xfrm>
            <a:off x="2228294" y="2968717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#02 Related works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887F30-583B-4186-81C9-FA7F6DF41AB3}"/>
              </a:ext>
            </a:extLst>
          </p:cNvPr>
          <p:cNvSpPr txBox="1"/>
          <p:nvPr/>
        </p:nvSpPr>
        <p:spPr>
          <a:xfrm>
            <a:off x="3258103" y="4037050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#03 Technology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E0AD02-3D38-2422-66D1-DC35E6F77541}"/>
              </a:ext>
            </a:extLst>
          </p:cNvPr>
          <p:cNvSpPr txBox="1"/>
          <p:nvPr/>
        </p:nvSpPr>
        <p:spPr>
          <a:xfrm>
            <a:off x="4252357" y="5092120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#04 Applications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2608DC-22C9-3A41-D879-180B2BDFD7EE}"/>
              </a:ext>
            </a:extLst>
          </p:cNvPr>
          <p:cNvSpPr txBox="1"/>
          <p:nvPr/>
        </p:nvSpPr>
        <p:spPr>
          <a:xfrm>
            <a:off x="5282166" y="6160453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#05 Discussions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Video Compression Network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6A40FA8C-B5CC-0EAB-983B-E73CBFA26E66}"/>
              </a:ext>
            </a:extLst>
          </p:cNvPr>
          <p:cNvSpPr txBox="1"/>
          <p:nvPr/>
        </p:nvSpPr>
        <p:spPr>
          <a:xfrm>
            <a:off x="517197" y="4026192"/>
            <a:ext cx="14773486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dimension variability</a:t>
            </a: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 차원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즉 비디오가 가진 프레임 개수를 의미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길이가 긴 비디오일수록 프레임 수가 많음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비디오의 길이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프레임 수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상관없이 모든 비디오가 같은 길이의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squence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임베딩되어야함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그러려면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… 1. specific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 차원 길이를 정해서 짧은 비디오의 경우는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padding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낑겨넣거나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		2.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모든 길이의 비디오가 다 들어갈 수 있는 아주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아주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긴 차원의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space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생성해야함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Utilization of pre-trained visual encoders</a:t>
            </a:r>
          </a:p>
          <a:p>
            <a:pPr lvl="1"/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압축 및 큰 사이즈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patch(256*256)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처리를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해야하기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때문에 기존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VAE encoder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그대로 사용할 수 없음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diffusion model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기술을 사용해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고유의 사전 학습된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visual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encoder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개발하는 것이 요구됨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information aggregation</a:t>
            </a:r>
          </a:p>
          <a:p>
            <a:pPr lvl="1"/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기존 연구들은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spatial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 정보들을 처리하는 것에 초점을 맞추고 있었기 때문에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정보들을 효과적으로 처리하는 추가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매커니즘이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요구됨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A09FC36-F685-FEA6-D8FD-B06165C5723B}"/>
              </a:ext>
            </a:extLst>
          </p:cNvPr>
          <p:cNvSpPr/>
          <p:nvPr/>
        </p:nvSpPr>
        <p:spPr>
          <a:xfrm>
            <a:off x="517197" y="1685237"/>
            <a:ext cx="15323034" cy="1901877"/>
          </a:xfrm>
          <a:prstGeom prst="roundRect">
            <a:avLst>
              <a:gd name="adj" fmla="val 27790"/>
            </a:avLst>
          </a:prstGeom>
          <a:solidFill>
            <a:srgbClr val="BACB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F3465-FEF5-821C-DAFB-BF47BBC69F57}"/>
              </a:ext>
            </a:extLst>
          </p:cNvPr>
          <p:cNvSpPr txBox="1"/>
          <p:nvPr/>
        </p:nvSpPr>
        <p:spPr>
          <a:xfrm>
            <a:off x="1097502" y="2795095"/>
            <a:ext cx="14193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본 논문에서는 위에서 논문이 제안한 두 기술을 실제로 적용하는 과정에서 생기는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challenge 3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가지를 제기</a:t>
            </a:r>
          </a:p>
        </p:txBody>
      </p:sp>
      <p:pic>
        <p:nvPicPr>
          <p:cNvPr id="8" name="그림 7" descr="노랑이(가) 표시된 사진&#10;&#10;자동 생성된 설명">
            <a:extLst>
              <a:ext uri="{FF2B5EF4-FFF2-40B4-BE49-F238E27FC236}">
                <a16:creationId xmlns:a16="http://schemas.microsoft.com/office/drawing/2014/main" id="{D186E148-6C0A-672B-A015-422CB87E3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092" y="1889932"/>
            <a:ext cx="806728" cy="7758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4C6380-E47F-F0DF-CACC-0A9190F38D25}"/>
              </a:ext>
            </a:extLst>
          </p:cNvPr>
          <p:cNvSpPr txBox="1"/>
          <p:nvPr/>
        </p:nvSpPr>
        <p:spPr>
          <a:xfrm>
            <a:off x="1906275" y="2075585"/>
            <a:ext cx="4131156" cy="474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Discussion point</a:t>
            </a:r>
            <a:endParaRPr lang="ko-KR" altLang="en-US" sz="2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1105573-2215-DD2E-6589-E4C1A67847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0716"/>
          <a:stretch/>
        </p:blipFill>
        <p:spPr>
          <a:xfrm rot="18929939">
            <a:off x="14036851" y="4024678"/>
            <a:ext cx="2259159" cy="23672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3F49BE-98F9-8B1C-86B8-432D79FFA37F}"/>
              </a:ext>
            </a:extLst>
          </p:cNvPr>
          <p:cNvSpPr txBox="1"/>
          <p:nvPr/>
        </p:nvSpPr>
        <p:spPr>
          <a:xfrm>
            <a:off x="13409001" y="5875882"/>
            <a:ext cx="331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Latent space</a:t>
            </a:r>
            <a:r>
              <a:rPr lang="ko-KR" altLang="en-US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의 차원은 한번 지정하면 바꿀 수 없음</a:t>
            </a:r>
            <a:endParaRPr lang="en-US" altLang="ko-KR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D957920-C483-4285-4904-4F8C24536EFD}"/>
              </a:ext>
            </a:extLst>
          </p:cNvPr>
          <p:cNvSpPr/>
          <p:nvPr/>
        </p:nvSpPr>
        <p:spPr>
          <a:xfrm rot="178795" flipV="1">
            <a:off x="13985931" y="5280616"/>
            <a:ext cx="2423160" cy="279970"/>
          </a:xfrm>
          <a:custGeom>
            <a:avLst/>
            <a:gdLst>
              <a:gd name="connsiteX0" fmla="*/ 0 w 2423160"/>
              <a:gd name="connsiteY0" fmla="*/ 109048 h 200488"/>
              <a:gd name="connsiteX1" fmla="*/ 1158240 w 2423160"/>
              <a:gd name="connsiteY1" fmla="*/ 2368 h 200488"/>
              <a:gd name="connsiteX2" fmla="*/ 2423160 w 2423160"/>
              <a:gd name="connsiteY2" fmla="*/ 200488 h 20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23160" h="200488">
                <a:moveTo>
                  <a:pt x="0" y="109048"/>
                </a:moveTo>
                <a:cubicBezTo>
                  <a:pt x="377190" y="48088"/>
                  <a:pt x="754380" y="-12872"/>
                  <a:pt x="1158240" y="2368"/>
                </a:cubicBezTo>
                <a:cubicBezTo>
                  <a:pt x="1562100" y="17608"/>
                  <a:pt x="1992630" y="109048"/>
                  <a:pt x="2423160" y="200488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5F6E2C-8F96-125D-A573-02D076413939}"/>
              </a:ext>
            </a:extLst>
          </p:cNvPr>
          <p:cNvSpPr txBox="1"/>
          <p:nvPr/>
        </p:nvSpPr>
        <p:spPr>
          <a:xfrm>
            <a:off x="6653929" y="8296222"/>
            <a:ext cx="331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&lt;- Modeling</a:t>
            </a:r>
            <a:r>
              <a:rPr lang="ko-KR" altLang="en-US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쪽에서 서술</a:t>
            </a:r>
            <a:endParaRPr lang="en-US" altLang="ko-KR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394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Spacetime Latent Patches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9701792" y="589794"/>
            <a:ext cx="14242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1.</a:t>
            </a:r>
            <a:r>
              <a:rPr lang="ko-KR" altLang="en-US" sz="24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dimension variability</a:t>
            </a:r>
            <a:r>
              <a:rPr lang="ko-KR" altLang="en-US" sz="24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솔루션</a:t>
            </a:r>
            <a:endParaRPr lang="en-US" altLang="ko-KR" sz="2400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9F9064A-77D6-510A-EAA7-3BE2E70B2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050" y="3271680"/>
            <a:ext cx="10123124" cy="2912664"/>
          </a:xfrm>
          <a:prstGeom prst="rect">
            <a:avLst/>
          </a:prstGeom>
        </p:spPr>
      </p:pic>
      <p:sp>
        <p:nvSpPr>
          <p:cNvPr id="1047" name="TextBox 1046">
            <a:extLst>
              <a:ext uri="{FF2B5EF4-FFF2-40B4-BE49-F238E27FC236}">
                <a16:creationId xmlns:a16="http://schemas.microsoft.com/office/drawing/2014/main" id="{5B43C610-061F-A836-A6E5-06D1144DDCFA}"/>
              </a:ext>
            </a:extLst>
          </p:cNvPr>
          <p:cNvSpPr txBox="1"/>
          <p:nvPr/>
        </p:nvSpPr>
        <p:spPr>
          <a:xfrm>
            <a:off x="377784" y="1757576"/>
            <a:ext cx="1424274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Patch n’ pack (PNP)</a:t>
            </a:r>
          </a:p>
          <a:p>
            <a:endParaRPr lang="en-US" altLang="ko-KR" sz="2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Google </a:t>
            </a:r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deepmind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NaViT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(Patch n’ Pack: </a:t>
            </a:r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NaViT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a Vision Transformer for any Aspect Ratio and Resolution)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 다양한 비율의 이미지 처리를 위해 소개된 기술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기술 리포트 참조 논문에도 기재됨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40732C-A64E-06F4-2D2A-DF53E02C9390}"/>
              </a:ext>
            </a:extLst>
          </p:cNvPr>
          <p:cNvSpPr txBox="1"/>
          <p:nvPr/>
        </p:nvSpPr>
        <p:spPr>
          <a:xfrm>
            <a:off x="377783" y="3741238"/>
            <a:ext cx="14242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 시퀀스에 여러 이미지의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들을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pack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하는 방법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이미지마다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drop token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통해 길이를 조절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1E56F1-8C79-8779-7E9E-EA81BF103794}"/>
              </a:ext>
            </a:extLst>
          </p:cNvPr>
          <p:cNvSpPr txBox="1"/>
          <p:nvPr/>
        </p:nvSpPr>
        <p:spPr>
          <a:xfrm>
            <a:off x="377784" y="5348768"/>
            <a:ext cx="16696879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Sora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에 적용하는 과정에서 고려할 점</a:t>
            </a:r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pPr marL="457200" indent="-457200">
              <a:buAutoNum type="arabicPeriod"/>
            </a:pP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프레임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들을 어떻게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compact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하게 넣을 것인가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?</a:t>
            </a:r>
          </a:p>
          <a:p>
            <a:pPr lvl="1"/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방법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 : Greedy approach :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첫 시퀀스에 더 이상 공간이 없을 때까지 프레임의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들을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pack,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남은 공간은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padding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 채움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방법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 :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입력 데이터의 화질과 프레임을 미리 조정해 시퀀스 길이를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tuning</a:t>
            </a:r>
          </a:p>
          <a:p>
            <a:pPr lvl="1"/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AutoNum type="arabicPeriod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Token drop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어떤 기준으로 할 것인가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?</a:t>
            </a:r>
          </a:p>
          <a:p>
            <a:pPr lvl="1"/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-&gt;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유사한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Token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drop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하거나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PNP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처럼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dropping rate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스케쥴러를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설정하는 방법이 존재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하지만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drop token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방법은 영상에서 세부 디테일을 포착하는데 방해가 될 수 있어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모델은 사용하지 않았을 것이라 추측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D8F6C54-D25F-B59D-3B3E-6E9984FD318B}"/>
              </a:ext>
            </a:extLst>
          </p:cNvPr>
          <p:cNvSpPr/>
          <p:nvPr/>
        </p:nvSpPr>
        <p:spPr>
          <a:xfrm>
            <a:off x="656610" y="8377921"/>
            <a:ext cx="15973424" cy="1821063"/>
          </a:xfrm>
          <a:prstGeom prst="roundRect">
            <a:avLst>
              <a:gd name="adj" fmla="val 27790"/>
            </a:avLst>
          </a:prstGeom>
          <a:solidFill>
            <a:srgbClr val="BACB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14658C-7103-1BAF-F141-2EEC74EBB742}"/>
              </a:ext>
            </a:extLst>
          </p:cNvPr>
          <p:cNvSpPr txBox="1"/>
          <p:nvPr/>
        </p:nvSpPr>
        <p:spPr>
          <a:xfrm>
            <a:off x="979125" y="9279146"/>
            <a:ext cx="156509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본 논문에서는 위와 같은 문제 해결법을 소개한 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OpenAI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라면 높은 비용을 감안하고 한 비디오의 모든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다 들어갈 수 있는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super long sequence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사용했을 것이라 제안한다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정확히는 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sequence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당 길이가 긴 비디오 하나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또는 길이가 짧은 비디오 여러 개를 넣어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sequence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길이를 통일했을 것</a:t>
            </a:r>
          </a:p>
        </p:txBody>
      </p:sp>
      <p:pic>
        <p:nvPicPr>
          <p:cNvPr id="10" name="그림 9" descr="노랑이(가) 표시된 사진&#10;&#10;자동 생성된 설명">
            <a:extLst>
              <a:ext uri="{FF2B5EF4-FFF2-40B4-BE49-F238E27FC236}">
                <a16:creationId xmlns:a16="http://schemas.microsoft.com/office/drawing/2014/main" id="{B2A39F6F-AFDB-ADDF-8354-30D2E466F0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281" y="8617173"/>
            <a:ext cx="584784" cy="5624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25D865-3F0D-DC02-5A19-760DB8A32005}"/>
              </a:ext>
            </a:extLst>
          </p:cNvPr>
          <p:cNvSpPr txBox="1"/>
          <p:nvPr/>
        </p:nvSpPr>
        <p:spPr>
          <a:xfrm>
            <a:off x="1509072" y="8660567"/>
            <a:ext cx="4131156" cy="474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Discussion point</a:t>
            </a:r>
            <a:endParaRPr lang="ko-KR" altLang="en-US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54849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3296654" y="4589502"/>
            <a:ext cx="48657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Technology</a:t>
            </a:r>
            <a:endParaRPr lang="ko-KR" altLang="en-US" sz="66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1F6C8C-1601-142D-6785-9497E0D8C01F}"/>
              </a:ext>
            </a:extLst>
          </p:cNvPr>
          <p:cNvSpPr txBox="1"/>
          <p:nvPr/>
        </p:nvSpPr>
        <p:spPr>
          <a:xfrm>
            <a:off x="1828800" y="7565900"/>
            <a:ext cx="14630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2. Modeling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0510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Diffusion Transformer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315860" y="1758412"/>
            <a:ext cx="159557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Modeling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파트에서는 이미지 및 영상을 처리하는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transformer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기존 모델들 및 방법론을 소개한 뒤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적용했을 기술을 추측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5B43C610-061F-A836-A6E5-06D1144DDCFA}"/>
              </a:ext>
            </a:extLst>
          </p:cNvPr>
          <p:cNvSpPr txBox="1"/>
          <p:nvPr/>
        </p:nvSpPr>
        <p:spPr>
          <a:xfrm>
            <a:off x="377784" y="3085527"/>
            <a:ext cx="14242743" cy="2797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 Diffusion Transformer models</a:t>
            </a:r>
          </a:p>
          <a:p>
            <a:pPr marL="971550" lvl="1" indent="-514350">
              <a:lnSpc>
                <a:spcPct val="150000"/>
              </a:lnSpc>
              <a:buAutoNum type="alphaLcPeriod"/>
            </a:pPr>
            <a:r>
              <a:rPr lang="en-US" altLang="ko-KR" sz="2400" dirty="0" err="1">
                <a:highlight>
                  <a:srgbClr val="FFFF0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DiT</a:t>
            </a:r>
            <a:r>
              <a:rPr lang="en-US" altLang="ko-KR" sz="2400" dirty="0">
                <a:highlight>
                  <a:srgbClr val="FFFF0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 (Diffusion Transformer)</a:t>
            </a:r>
          </a:p>
          <a:p>
            <a:pPr marL="971550" lvl="1" indent="-514350">
              <a:lnSpc>
                <a:spcPct val="150000"/>
              </a:lnSpc>
              <a:buAutoNum type="alphaL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U-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(U-Net +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  <a:p>
            <a:pPr marL="971550" lvl="1" indent="-514350">
              <a:lnSpc>
                <a:spcPct val="150000"/>
              </a:lnSpc>
              <a:buAutoNum type="alphaL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MDT (Masked Diffusion Transformer)</a:t>
            </a:r>
          </a:p>
          <a:p>
            <a:pPr marL="971550" lvl="1" indent="-514350">
              <a:lnSpc>
                <a:spcPct val="150000"/>
              </a:lnSpc>
              <a:buAutoNum type="alphaLcPeriod"/>
            </a:pP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DiffiT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(Diffusion Vision Transformers)</a:t>
            </a:r>
          </a:p>
        </p:txBody>
      </p:sp>
    </p:spTree>
    <p:extLst>
      <p:ext uri="{BB962C8B-B14F-4D97-AF65-F5344CB8AC3E}">
        <p14:creationId xmlns:p14="http://schemas.microsoft.com/office/powerpoint/2010/main" val="393685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DiT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(Diffusion Transformer) Method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7850942-3885-B7BD-B188-9B4756213BC7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08390-C8DC-6409-7BA5-F977AEAB1F03}"/>
              </a:ext>
            </a:extLst>
          </p:cNvPr>
          <p:cNvSpPr txBox="1"/>
          <p:nvPr/>
        </p:nvSpPr>
        <p:spPr>
          <a:xfrm>
            <a:off x="377784" y="1684541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Noised Latent &amp; </a:t>
            </a:r>
            <a:r>
              <a:rPr lang="en-US" altLang="ko-KR" sz="28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Patchify</a:t>
            </a:r>
            <a:endParaRPr lang="en-US" altLang="ko-KR" sz="2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D79977-9BBA-3204-1666-33B047E7B9D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09DC6DC-1D60-B965-0549-BA770675961F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1A9E1E42-602E-2E73-5C1D-CBA6F3201A74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8A25DD-787C-3CF7-0A2E-61262BD32D1B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15" name="그림 14" descr="노랑이(가) 표시된 사진&#10;&#10;자동 생성된 설명">
              <a:extLst>
                <a:ext uri="{FF2B5EF4-FFF2-40B4-BE49-F238E27FC236}">
                  <a16:creationId xmlns:a16="http://schemas.microsoft.com/office/drawing/2014/main" id="{DF3A5683-284A-C8E0-4154-46B423292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7DB15E-D12D-9A3F-E91C-FD9D42B79128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pic>
        <p:nvPicPr>
          <p:cNvPr id="22530" name="Picture 2">
            <a:extLst>
              <a:ext uri="{FF2B5EF4-FFF2-40B4-BE49-F238E27FC236}">
                <a16:creationId xmlns:a16="http://schemas.microsoft.com/office/drawing/2014/main" id="{B836357C-24B0-6652-7962-B4AF36D55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0" y="2598110"/>
            <a:ext cx="11764108" cy="6446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2" name="Picture 4">
            <a:extLst>
              <a:ext uri="{FF2B5EF4-FFF2-40B4-BE49-F238E27FC236}">
                <a16:creationId xmlns:a16="http://schemas.microsoft.com/office/drawing/2014/main" id="{E16AFD4A-EB6F-D4AA-A735-2E0E07DBD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8765" y="3270217"/>
            <a:ext cx="7477125" cy="120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F1DBD39-139C-3CD5-F1AA-653A3C644455}"/>
              </a:ext>
            </a:extLst>
          </p:cNvPr>
          <p:cNvSpPr txBox="1"/>
          <p:nvPr/>
        </p:nvSpPr>
        <p:spPr>
          <a:xfrm>
            <a:off x="4358778" y="6361675"/>
            <a:ext cx="10517807" cy="1877437"/>
          </a:xfrm>
          <a:prstGeom prst="rect">
            <a:avLst/>
          </a:prstGeom>
          <a:solidFill>
            <a:srgbClr val="F6C6AD"/>
          </a:solidFill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Noised Latent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LDM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처럼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VAE encode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학습 이미지를 통과시켜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forward process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진행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사이즈 </a:t>
            </a:r>
            <a:r>
              <a:rPr lang="en-US" altLang="ko-KR" sz="2400" b="1" dirty="0">
                <a:solidFill>
                  <a:srgbClr val="277EBD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지정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Noised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정해진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사이즈로 </a:t>
            </a:r>
            <a:r>
              <a:rPr lang="en-US" altLang="ko-KR" sz="2400" b="1" dirty="0" err="1">
                <a:solidFill>
                  <a:srgbClr val="277EBD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Patchify</a:t>
            </a:r>
            <a:endParaRPr lang="en-US" altLang="ko-KR" sz="2400" b="1" dirty="0">
              <a:solidFill>
                <a:srgbClr val="277EBD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AutoNum type="arabicPeriod"/>
            </a:pP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처럼 </a:t>
            </a:r>
            <a:r>
              <a:rPr lang="en-US" altLang="ko-KR" sz="2400" b="1" dirty="0">
                <a:solidFill>
                  <a:srgbClr val="1FB25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Positional encoding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적용해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noised latent sequence vector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73790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DiT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(Diffusion Transformer) Method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7850942-3885-B7BD-B188-9B4756213BC7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08390-C8DC-6409-7BA5-F977AEAB1F03}"/>
              </a:ext>
            </a:extLst>
          </p:cNvPr>
          <p:cNvSpPr txBox="1"/>
          <p:nvPr/>
        </p:nvSpPr>
        <p:spPr>
          <a:xfrm>
            <a:off x="315860" y="12714990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비디오의 다양한 원본 사이즈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/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비율을 유지해 학습이 가능한 최초 모델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D79977-9BBA-3204-1666-33B047E7B9D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1DBD39-139C-3CD5-F1AA-653A3C644455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09DC6DC-1D60-B965-0549-BA770675961F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1A9E1E42-602E-2E73-5C1D-CBA6F3201A74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8A25DD-787C-3CF7-0A2E-61262BD32D1B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15" name="그림 14" descr="노랑이(가) 표시된 사진&#10;&#10;자동 생성된 설명">
              <a:extLst>
                <a:ext uri="{FF2B5EF4-FFF2-40B4-BE49-F238E27FC236}">
                  <a16:creationId xmlns:a16="http://schemas.microsoft.com/office/drawing/2014/main" id="{DF3A5683-284A-C8E0-4154-46B423292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7DB15E-D12D-9A3F-E91C-FD9D42B79128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pic>
        <p:nvPicPr>
          <p:cNvPr id="33794" name="Picture 2">
            <a:extLst>
              <a:ext uri="{FF2B5EF4-FFF2-40B4-BE49-F238E27FC236}">
                <a16:creationId xmlns:a16="http://schemas.microsoft.com/office/drawing/2014/main" id="{0860A1B9-99AD-9E72-6528-856FA06A6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0" y="2598110"/>
            <a:ext cx="11594859" cy="671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7D5274-9CCA-7D63-7D61-BA3686D9C47B}"/>
              </a:ext>
            </a:extLst>
          </p:cNvPr>
          <p:cNvSpPr txBox="1"/>
          <p:nvPr/>
        </p:nvSpPr>
        <p:spPr>
          <a:xfrm>
            <a:off x="377784" y="1684541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Conditional information embedding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4C1B24-F9FC-8327-5201-0359B5E312BB}"/>
              </a:ext>
            </a:extLst>
          </p:cNvPr>
          <p:cNvSpPr txBox="1"/>
          <p:nvPr/>
        </p:nvSpPr>
        <p:spPr>
          <a:xfrm>
            <a:off x="4472839" y="6659888"/>
            <a:ext cx="8115401" cy="2369880"/>
          </a:xfrm>
          <a:prstGeom prst="rect">
            <a:avLst/>
          </a:prstGeom>
          <a:solidFill>
            <a:srgbClr val="D9F2D0"/>
          </a:solidFill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Conditional training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Conditional data : Timestep t,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label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정보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c,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프롬프트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text</a:t>
            </a:r>
          </a:p>
          <a:p>
            <a:pPr marL="457200" indent="-457200">
              <a:buAutoNum type="arabicPeriod"/>
            </a:pP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Embed layer</a:t>
            </a:r>
          </a:p>
          <a:p>
            <a:pPr lvl="1"/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Conditional data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모델에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임베딩하기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위한 추가 레이어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000" dirty="0">
                <a:solidFill>
                  <a:srgbClr val="1FB25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2</a:t>
            </a:r>
            <a:r>
              <a:rPr lang="ko-KR" altLang="en-US" sz="2000" dirty="0">
                <a:solidFill>
                  <a:srgbClr val="1FB25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solidFill>
                  <a:srgbClr val="1FB25A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MLP layer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이루어짐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000" dirty="0" err="1">
                <a:solidFill>
                  <a:srgbClr val="1FB25A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SiLU</a:t>
            </a:r>
            <a:r>
              <a:rPr lang="en-US" altLang="ko-KR" sz="2000" dirty="0">
                <a:solidFill>
                  <a:srgbClr val="1FB25A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activation function</a:t>
            </a:r>
          </a:p>
          <a:p>
            <a:pPr lvl="1"/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256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차원의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output dimension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4AB0ECA-124A-0F52-2823-2A119DB66A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84852" y="2501987"/>
            <a:ext cx="3947502" cy="38636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418B20F-A6A5-E20F-1B69-4A8AA708E0F6}"/>
              </a:ext>
            </a:extLst>
          </p:cNvPr>
          <p:cNvSpPr txBox="1"/>
          <p:nvPr/>
        </p:nvSpPr>
        <p:spPr>
          <a:xfrm>
            <a:off x="12749404" y="6562756"/>
            <a:ext cx="4146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SiLU</a:t>
            </a:r>
            <a:r>
              <a:rPr lang="en-US" altLang="ko-KR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 activation function</a:t>
            </a:r>
          </a:p>
          <a:p>
            <a:r>
              <a:rPr lang="en-US" altLang="ko-KR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Sigmoid</a:t>
            </a:r>
            <a:r>
              <a:rPr lang="ko-KR" altLang="en-US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 </a:t>
            </a:r>
            <a:r>
              <a:rPr lang="ko-KR" altLang="en-US" dirty="0" err="1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입력값을</a:t>
            </a:r>
            <a:r>
              <a:rPr lang="ko-KR" altLang="en-US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한번 더 곱해주는 모양</a:t>
            </a:r>
            <a:endParaRPr lang="en-US" altLang="ko-KR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dirty="0" err="1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ReLU</a:t>
            </a:r>
            <a:r>
              <a:rPr lang="ko-KR" altLang="en-US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보다 성능이 좋다는 연구결과</a:t>
            </a:r>
            <a:endParaRPr lang="en-US" altLang="ko-KR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0540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DiT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(Diffusion Transformer) Method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7850942-3885-B7BD-B188-9B4756213BC7}"/>
              </a:ext>
            </a:extLst>
          </p:cNvPr>
          <p:cNvSpPr/>
          <p:nvPr/>
        </p:nvSpPr>
        <p:spPr>
          <a:xfrm>
            <a:off x="4080073" y="4043667"/>
            <a:ext cx="4548822" cy="455879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08390-C8DC-6409-7BA5-F977AEAB1F03}"/>
              </a:ext>
            </a:extLst>
          </p:cNvPr>
          <p:cNvSpPr txBox="1"/>
          <p:nvPr/>
        </p:nvSpPr>
        <p:spPr>
          <a:xfrm>
            <a:off x="656610" y="3167175"/>
            <a:ext cx="14242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Adaptive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정규화 레이어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adaLN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 : CNN layer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중간에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shift(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더해줌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), scale(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곱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 vector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적용하는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정규화으로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GAN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에서도 채택됨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경우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conditioning data(timestep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label)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embedding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shift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scale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값으로 활용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D79977-9BBA-3204-1666-33B047E7B9D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1DBD39-139C-3CD5-F1AA-653A3C644455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09DC6DC-1D60-B965-0549-BA770675961F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1A9E1E42-602E-2E73-5C1D-CBA6F3201A74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8A25DD-787C-3CF7-0A2E-61262BD32D1B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15" name="그림 14" descr="노랑이(가) 표시된 사진&#10;&#10;자동 생성된 설명">
              <a:extLst>
                <a:ext uri="{FF2B5EF4-FFF2-40B4-BE49-F238E27FC236}">
                  <a16:creationId xmlns:a16="http://schemas.microsoft.com/office/drawing/2014/main" id="{DF3A5683-284A-C8E0-4154-46B423292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7DB15E-D12D-9A3F-E91C-FD9D42B79128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pic>
        <p:nvPicPr>
          <p:cNvPr id="34820" name="Picture 4">
            <a:extLst>
              <a:ext uri="{FF2B5EF4-FFF2-40B4-BE49-F238E27FC236}">
                <a16:creationId xmlns:a16="http://schemas.microsoft.com/office/drawing/2014/main" id="{19E21982-55F8-926F-4CA9-4D683B70A6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466"/>
          <a:stretch/>
        </p:blipFill>
        <p:spPr bwMode="auto">
          <a:xfrm>
            <a:off x="9361942" y="4196195"/>
            <a:ext cx="6721452" cy="562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FB0192-5AF8-1C9E-FE76-C545AC8043F0}"/>
              </a:ext>
            </a:extLst>
          </p:cNvPr>
          <p:cNvSpPr txBox="1"/>
          <p:nvPr/>
        </p:nvSpPr>
        <p:spPr>
          <a:xfrm>
            <a:off x="377784" y="1684541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Conditioning</a:t>
            </a:r>
            <a:r>
              <a: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with</a:t>
            </a:r>
            <a:r>
              <a: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Adaptive Layer Norm-Zero Block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EE24A1-73C0-45C4-AE5A-4D9835B488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3268" y="6791963"/>
            <a:ext cx="4206275" cy="52322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419681E-718D-E3A8-43A4-52B940BFC088}"/>
              </a:ext>
            </a:extLst>
          </p:cNvPr>
          <p:cNvSpPr txBox="1"/>
          <p:nvPr/>
        </p:nvSpPr>
        <p:spPr>
          <a:xfrm>
            <a:off x="631803" y="2634316"/>
            <a:ext cx="14242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기존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standard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Layer Norm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Adaptive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정규화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layer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norm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대체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F9D86B4-567C-4331-1494-511EDBD48CD6}"/>
              </a:ext>
            </a:extLst>
          </p:cNvPr>
          <p:cNvGrpSpPr/>
          <p:nvPr/>
        </p:nvGrpSpPr>
        <p:grpSpPr>
          <a:xfrm>
            <a:off x="955685" y="4033205"/>
            <a:ext cx="3227583" cy="3517287"/>
            <a:chOff x="631802" y="4333264"/>
            <a:chExt cx="3227583" cy="3517287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BF7C1498-6E60-8CA0-9802-BC38A7DDDA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1802" y="4333264"/>
              <a:ext cx="2781646" cy="3517287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3580D64-DECB-7727-0981-B1DBDD427027}"/>
                </a:ext>
              </a:extLst>
            </p:cNvPr>
            <p:cNvSpPr txBox="1"/>
            <p:nvPr/>
          </p:nvSpPr>
          <p:spPr>
            <a:xfrm>
              <a:off x="2967511" y="6478773"/>
              <a:ext cx="891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0000FF"/>
                  </a:solidFill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scale</a:t>
              </a:r>
              <a:endParaRPr lang="en-US" altLang="ko-KR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4001DC-13F2-06AA-51BE-5750E1DD82AC}"/>
                </a:ext>
              </a:extLst>
            </p:cNvPr>
            <p:cNvSpPr txBox="1"/>
            <p:nvPr/>
          </p:nvSpPr>
          <p:spPr>
            <a:xfrm>
              <a:off x="2967511" y="5347223"/>
              <a:ext cx="891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0000FF"/>
                  </a:solidFill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shift</a:t>
              </a:r>
              <a:endParaRPr lang="en-US" altLang="ko-KR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9C278EF-6615-984E-AEFA-1A828C77D8AF}"/>
              </a:ext>
            </a:extLst>
          </p:cNvPr>
          <p:cNvSpPr txBox="1"/>
          <p:nvPr/>
        </p:nvSpPr>
        <p:spPr>
          <a:xfrm>
            <a:off x="705395" y="8172314"/>
            <a:ext cx="84873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adaLN</a:t>
            </a:r>
            <a:r>
              <a:rPr lang="en-US" altLang="ko-KR" sz="2000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-Zero</a:t>
            </a:r>
          </a:p>
          <a:p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scale factor a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추가로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scale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해줌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scale factor a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초깃값은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zero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두고 시작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이러한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zero-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초기화 방식이 각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residual block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identity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함수로 초기화해 학습 프로세스를 </a:t>
            </a:r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stablize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함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5A4008F-A1E4-9E19-6630-492F18DA8EC5}"/>
              </a:ext>
            </a:extLst>
          </p:cNvPr>
          <p:cNvSpPr txBox="1"/>
          <p:nvPr/>
        </p:nvSpPr>
        <p:spPr>
          <a:xfrm>
            <a:off x="4311795" y="5873518"/>
            <a:ext cx="4317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Shift(β) , scale(γ) parameter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없이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Layer norm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수행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AutoNum type="arabicPeriod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MLP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Shift(β) , scale(γ) parameter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받아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Layer norm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출력값에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적용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104FB37D-5C36-1963-2EC1-9D751E98A2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21213" y="4523710"/>
            <a:ext cx="3711262" cy="118120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7316B9E-9159-CC5E-E4FC-1A7E30213EC0}"/>
              </a:ext>
            </a:extLst>
          </p:cNvPr>
          <p:cNvSpPr txBox="1"/>
          <p:nvPr/>
        </p:nvSpPr>
        <p:spPr>
          <a:xfrm>
            <a:off x="4321213" y="4139084"/>
            <a:ext cx="1844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Layer norm :</a:t>
            </a:r>
            <a:endParaRPr lang="en-US" altLang="ko-KR" dirty="0">
              <a:solidFill>
                <a:srgbClr val="0000FF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6147E1F-7899-8609-E943-0104E725BF2C}"/>
              </a:ext>
            </a:extLst>
          </p:cNvPr>
          <p:cNvSpPr/>
          <p:nvPr/>
        </p:nvSpPr>
        <p:spPr>
          <a:xfrm>
            <a:off x="14792979" y="6934860"/>
            <a:ext cx="472425" cy="431859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3145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DiT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(Diffusion Transformer) Method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7850942-3885-B7BD-B188-9B4756213BC7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D79977-9BBA-3204-1666-33B047E7B9D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1DBD39-139C-3CD5-F1AA-653A3C644455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09DC6DC-1D60-B965-0549-BA770675961F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1A9E1E42-602E-2E73-5C1D-CBA6F3201A74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8A25DD-787C-3CF7-0A2E-61262BD32D1B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15" name="그림 14" descr="노랑이(가) 표시된 사진&#10;&#10;자동 생성된 설명">
              <a:extLst>
                <a:ext uri="{FF2B5EF4-FFF2-40B4-BE49-F238E27FC236}">
                  <a16:creationId xmlns:a16="http://schemas.microsoft.com/office/drawing/2014/main" id="{DF3A5683-284A-C8E0-4154-46B423292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7DB15E-D12D-9A3F-E91C-FD9D42B79128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pic>
        <p:nvPicPr>
          <p:cNvPr id="35842" name="Picture 2">
            <a:extLst>
              <a:ext uri="{FF2B5EF4-FFF2-40B4-BE49-F238E27FC236}">
                <a16:creationId xmlns:a16="http://schemas.microsoft.com/office/drawing/2014/main" id="{E92FACD6-7FD5-4142-798C-293B63A56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1335" y="2555848"/>
            <a:ext cx="11174757" cy="719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29F118-4C2D-817F-67A6-D136976A5884}"/>
              </a:ext>
            </a:extLst>
          </p:cNvPr>
          <p:cNvSpPr txBox="1"/>
          <p:nvPr/>
        </p:nvSpPr>
        <p:spPr>
          <a:xfrm>
            <a:off x="377784" y="1684541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Transformer Decoder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08390-C8DC-6409-7BA5-F977AEAB1F03}"/>
              </a:ext>
            </a:extLst>
          </p:cNvPr>
          <p:cNvSpPr txBox="1"/>
          <p:nvPr/>
        </p:nvSpPr>
        <p:spPr>
          <a:xfrm>
            <a:off x="7230986" y="8313283"/>
            <a:ext cx="6413186" cy="954107"/>
          </a:xfrm>
          <a:prstGeom prst="rect">
            <a:avLst/>
          </a:prstGeom>
          <a:solidFill>
            <a:srgbClr val="F6C6AD"/>
          </a:solidFill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Output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shape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은 원본 이미지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shape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154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Diffusion Transformer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5B43C610-061F-A836-A6E5-06D1144DDCFA}"/>
              </a:ext>
            </a:extLst>
          </p:cNvPr>
          <p:cNvSpPr txBox="1"/>
          <p:nvPr/>
        </p:nvSpPr>
        <p:spPr>
          <a:xfrm>
            <a:off x="590613" y="2743937"/>
            <a:ext cx="16186924" cy="7229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어떻게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spatial,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그리고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temporal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하게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space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압축할건지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compressed latent vector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어떻게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들어갈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squences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변환할건지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안에서 어떻게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content consistency(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내용 일관성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?)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지키면서 긴 시간 범위 프레임들의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temporal / spatial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관계를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처리할건지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highlight>
                <a:srgbClr val="FFFF00"/>
              </a:highlight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highlight>
                  <a:srgbClr val="FFFF0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 Diffusion Transformer models</a:t>
            </a:r>
          </a:p>
          <a:p>
            <a:pPr marL="971550" lvl="1" indent="-514350">
              <a:lnSpc>
                <a:spcPct val="150000"/>
              </a:lnSpc>
              <a:buAutoNum type="alphaL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Imagen Video</a:t>
            </a:r>
          </a:p>
          <a:p>
            <a:pPr marL="971550" lvl="1" indent="-514350">
              <a:lnSpc>
                <a:spcPct val="150000"/>
              </a:lnSpc>
              <a:buAutoNum type="alphaL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 LDM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55FFC2F-5971-2211-B615-381710CAD3A2}"/>
              </a:ext>
            </a:extLst>
          </p:cNvPr>
          <p:cNvSpPr/>
          <p:nvPr/>
        </p:nvSpPr>
        <p:spPr>
          <a:xfrm>
            <a:off x="590613" y="5752472"/>
            <a:ext cx="15323034" cy="2231869"/>
          </a:xfrm>
          <a:prstGeom prst="roundRect">
            <a:avLst>
              <a:gd name="adj" fmla="val 27790"/>
            </a:avLst>
          </a:prstGeom>
          <a:solidFill>
            <a:srgbClr val="BACB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C2EA95-FFFF-4815-03FD-D10E38BEC2AA}"/>
              </a:ext>
            </a:extLst>
          </p:cNvPr>
          <p:cNvSpPr txBox="1"/>
          <p:nvPr/>
        </p:nvSpPr>
        <p:spPr>
          <a:xfrm>
            <a:off x="1170918" y="6862330"/>
            <a:ext cx="141931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비디오에 </a:t>
            </a:r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도입하는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Challenges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제기하고 이 중 아직 논의되지 않은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번을 논의하기 위해 기존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 Diffusion Transformer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모델들이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기반으로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denoising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하는 네트워크 방식들을 리뷰하고 그 중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적용했을만한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방법을 추측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6" name="그림 5" descr="노랑이(가) 표시된 사진&#10;&#10;자동 생성된 설명">
            <a:extLst>
              <a:ext uri="{FF2B5EF4-FFF2-40B4-BE49-F238E27FC236}">
                <a16:creationId xmlns:a16="http://schemas.microsoft.com/office/drawing/2014/main" id="{9570F246-7900-7B62-99D3-D64DEBB0C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508" y="5957167"/>
            <a:ext cx="806728" cy="7758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AA23D6-E6CE-859A-5A8F-C324FCBBC2A1}"/>
              </a:ext>
            </a:extLst>
          </p:cNvPr>
          <p:cNvSpPr txBox="1"/>
          <p:nvPr/>
        </p:nvSpPr>
        <p:spPr>
          <a:xfrm>
            <a:off x="1979691" y="6142820"/>
            <a:ext cx="4131156" cy="474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Discussion point</a:t>
            </a:r>
            <a:endParaRPr lang="ko-KR" altLang="en-US" sz="2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207A0C-67B5-4B86-5D51-B335C5C98A52}"/>
              </a:ext>
            </a:extLst>
          </p:cNvPr>
          <p:cNvSpPr txBox="1"/>
          <p:nvPr/>
        </p:nvSpPr>
        <p:spPr>
          <a:xfrm>
            <a:off x="12808048" y="4068673"/>
            <a:ext cx="9250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(data pre-processing</a:t>
            </a:r>
            <a:r>
              <a:rPr lang="ko-KR" altLang="en-US" sz="18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챕터에서 설명됨</a:t>
            </a:r>
            <a:r>
              <a:rPr lang="en-US" altLang="ko-KR" sz="18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090A28E-D9E4-6225-6086-337F331AD2C3}"/>
              </a:ext>
            </a:extLst>
          </p:cNvPr>
          <p:cNvSpPr/>
          <p:nvPr/>
        </p:nvSpPr>
        <p:spPr>
          <a:xfrm>
            <a:off x="377784" y="2762292"/>
            <a:ext cx="16065645" cy="1232919"/>
          </a:xfrm>
          <a:prstGeom prst="rect">
            <a:avLst/>
          </a:prstGeom>
          <a:noFill/>
          <a:ln w="28575">
            <a:solidFill>
              <a:srgbClr val="0000FF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3E331E-D1E2-4A9B-4F2F-333CB557F28F}"/>
              </a:ext>
            </a:extLst>
          </p:cNvPr>
          <p:cNvSpPr txBox="1"/>
          <p:nvPr/>
        </p:nvSpPr>
        <p:spPr>
          <a:xfrm>
            <a:off x="315860" y="1910279"/>
            <a:ext cx="195306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 특성이 있는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 domain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적용하는 것의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key challenges</a:t>
            </a:r>
          </a:p>
        </p:txBody>
      </p:sp>
    </p:spTree>
    <p:extLst>
      <p:ext uri="{BB962C8B-B14F-4D97-AF65-F5344CB8AC3E}">
        <p14:creationId xmlns:p14="http://schemas.microsoft.com/office/powerpoint/2010/main" val="36234302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Imagen Video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222E5C5-AE31-3C77-9ED6-5DE2A4DE39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219"/>
          <a:stretch/>
        </p:blipFill>
        <p:spPr>
          <a:xfrm>
            <a:off x="3101757" y="2371944"/>
            <a:ext cx="9352448" cy="310854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721CAAF-5B08-D413-FBDD-2BC43EDF635B}"/>
              </a:ext>
            </a:extLst>
          </p:cNvPr>
          <p:cNvSpPr txBox="1"/>
          <p:nvPr/>
        </p:nvSpPr>
        <p:spPr>
          <a:xfrm>
            <a:off x="656610" y="5933842"/>
            <a:ext cx="1545207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Cascade(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일련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 of </a:t>
            </a:r>
            <a:r>
              <a:rPr lang="en-US" altLang="ko-KR" sz="28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models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구성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frozen T5 text encoder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사용자의 텍스트 프롬프트로 맥락적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임베딩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4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base model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for low-resolution video generation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프롬프트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임베딩을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받아 저화질의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text-conditional video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4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Spatial super-resolution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화질 향상 모델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 </a:t>
            </a:r>
            <a:r>
              <a:rPr lang="en-US" altLang="ko-KR" sz="24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super-resolution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프레임률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향상 모델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반복하며 생성된 이미지를 고화질로 바꿈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A211C6-6053-1464-560E-714D608C76C2}"/>
              </a:ext>
            </a:extLst>
          </p:cNvPr>
          <p:cNvSpPr txBox="1"/>
          <p:nvPr/>
        </p:nvSpPr>
        <p:spPr>
          <a:xfrm>
            <a:off x="315860" y="1910279"/>
            <a:ext cx="195306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text-to-video generation system developed by Google Research</a:t>
            </a:r>
          </a:p>
        </p:txBody>
      </p:sp>
    </p:spTree>
    <p:extLst>
      <p:ext uri="{BB962C8B-B14F-4D97-AF65-F5344CB8AC3E}">
        <p14:creationId xmlns:p14="http://schemas.microsoft.com/office/powerpoint/2010/main" val="582225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2887579" y="4589502"/>
            <a:ext cx="5274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Introduction</a:t>
            </a:r>
            <a:endParaRPr lang="ko-KR" altLang="en-US" sz="66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Imagen Video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222E5C5-AE31-3C77-9ED6-5DE2A4DE39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498"/>
          <a:stretch/>
        </p:blipFill>
        <p:spPr>
          <a:xfrm>
            <a:off x="3993069" y="2922025"/>
            <a:ext cx="8059086" cy="285974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721CAAF-5B08-D413-FBDD-2BC43EDF635B}"/>
              </a:ext>
            </a:extLst>
          </p:cNvPr>
          <p:cNvSpPr txBox="1"/>
          <p:nvPr/>
        </p:nvSpPr>
        <p:spPr>
          <a:xfrm>
            <a:off x="624646" y="5994066"/>
            <a:ext cx="1424274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base model, super-resolution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모델은 모두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spatial / temporal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분리해 처리하는 방안을 적용한 </a:t>
            </a:r>
            <a:r>
              <a:rPr lang="en-US" altLang="ko-KR" sz="2800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3D U-Net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구조를 따름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spartial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프레임을 통해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spartial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conv / attention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수행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spartial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부분 연산으로 나온 가중치를 공유해 프레임간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attention (base layer) / conv (super resolution layer)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수행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(=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비디오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여러 프레임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joint training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해 효율적인 방식으로 프레임 간 맥락 파악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B2D9ED-4F3A-6E93-CFC9-59807B8C5937}"/>
              </a:ext>
            </a:extLst>
          </p:cNvPr>
          <p:cNvSpPr txBox="1"/>
          <p:nvPr/>
        </p:nvSpPr>
        <p:spPr>
          <a:xfrm>
            <a:off x="377784" y="1841797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Video U-Net space-time separable block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C6B084-5086-80E0-14F0-2D216CE74B6A}"/>
              </a:ext>
            </a:extLst>
          </p:cNvPr>
          <p:cNvSpPr txBox="1"/>
          <p:nvPr/>
        </p:nvSpPr>
        <p:spPr>
          <a:xfrm>
            <a:off x="12052155" y="3810209"/>
            <a:ext cx="1421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Img</a:t>
            </a:r>
            <a:r>
              <a:rPr lang="ko-KR" altLang="en-US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training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FE7BE1-681A-7EBD-7DC8-EDC264E11752}"/>
              </a:ext>
            </a:extLst>
          </p:cNvPr>
          <p:cNvSpPr txBox="1"/>
          <p:nvPr/>
        </p:nvSpPr>
        <p:spPr>
          <a:xfrm>
            <a:off x="12052154" y="5255402"/>
            <a:ext cx="1968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</a:t>
            </a:r>
            <a:r>
              <a:rPr lang="ko-KR" altLang="en-US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dirty="0">
                <a:solidFill>
                  <a:srgbClr val="0000FF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training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49237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8146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Video LDM (Video Latent Diffusion Model)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7AE4EB2-9D54-FA18-9D0C-6229E72D9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10" y="1685237"/>
            <a:ext cx="6911939" cy="374936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6CEFD4A-7E62-8220-A3DE-36BF49F00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3505" y="1562735"/>
            <a:ext cx="6576076" cy="4198571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C5CB86-F4EA-B9CA-A5D6-27C742613366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21CAAF-5B08-D413-FBDD-2BC43EDF635B}"/>
              </a:ext>
            </a:extLst>
          </p:cNvPr>
          <p:cNvSpPr txBox="1"/>
          <p:nvPr/>
        </p:nvSpPr>
        <p:spPr>
          <a:xfrm>
            <a:off x="936638" y="5883987"/>
            <a:ext cx="1424274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2D Latent Diffusion Model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 발전한 영상 생성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모델로사전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학습된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LDM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애 추가적인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레이어를 넣어 모델이 개별 프레임 정렬을 학습하도록 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레이어는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spartial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레이어에서 이미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인코딩된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프레임 데이터로 학습되기 때문에 추가적인 인코딩 계산을 하지 않아도 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영상 생성은 다음 단계를 거쳐 수행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Key frame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resolution(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프레임률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향상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위해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key frame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중간에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frame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삽입되는 형태로 추가 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픽셀 공간으로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decode</a:t>
            </a:r>
          </a:p>
          <a:p>
            <a:pPr marL="514350" indent="-514350"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upsampling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B2D9ED-4F3A-6E93-CFC9-59807B8C593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4DC972-EF17-2C2C-B2A2-A9D804BBBA0B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EE25068-AA23-55F4-EBF8-805E3F7EDA31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60B4AF42-6DDC-E0B9-43B9-8DDC1B301966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EE6BCBD-FF69-B316-B2B6-98AE78733346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32" name="그림 31" descr="노랑이(가) 표시된 사진&#10;&#10;자동 생성된 설명">
              <a:extLst>
                <a:ext uri="{FF2B5EF4-FFF2-40B4-BE49-F238E27FC236}">
                  <a16:creationId xmlns:a16="http://schemas.microsoft.com/office/drawing/2014/main" id="{3370E92F-AF02-4C5E-C2D1-22ECCCFBF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74BBF14-CEDC-3D0A-022B-83887A57AF1B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27631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8146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Discussion – Which model did Sora used?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222E5C5-AE31-3C77-9ED6-5DE2A4DE3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618879" y="9403003"/>
            <a:ext cx="10272650" cy="1767993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3DFB68AC-3943-0AF8-5117-639FE523DE4D}"/>
              </a:ext>
            </a:extLst>
          </p:cNvPr>
          <p:cNvGrpSpPr/>
          <p:nvPr/>
        </p:nvGrpSpPr>
        <p:grpSpPr>
          <a:xfrm>
            <a:off x="-6692425" y="13726241"/>
            <a:ext cx="15601860" cy="2364289"/>
            <a:chOff x="1008184" y="-3172635"/>
            <a:chExt cx="12585895" cy="2608976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A73A691-179A-69BD-A2AA-53752C05BD71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7614C52-CBD3-2AB5-F319-E4C3BF713A5C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23" name="그림 22" descr="노랑이(가) 표시된 사진&#10;&#10;자동 생성된 설명">
              <a:extLst>
                <a:ext uri="{FF2B5EF4-FFF2-40B4-BE49-F238E27FC236}">
                  <a16:creationId xmlns:a16="http://schemas.microsoft.com/office/drawing/2014/main" id="{52C34692-FF8A-9EC0-AA82-0E92BC808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5B2F3AB-EE42-9D4F-E32F-F182FEE2686D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C5CB86-F4EA-B9CA-A5D6-27C742613366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21CAAF-5B08-D413-FBDD-2BC43EDF635B}"/>
              </a:ext>
            </a:extLst>
          </p:cNvPr>
          <p:cNvSpPr txBox="1"/>
          <p:nvPr/>
        </p:nvSpPr>
        <p:spPr>
          <a:xfrm>
            <a:off x="377784" y="2210199"/>
            <a:ext cx="16269121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Cascade diffusion models for spatial and temporal up-sampling</a:t>
            </a:r>
          </a:p>
          <a:p>
            <a:endParaRPr lang="en-US" altLang="ko-KR" sz="2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고해상도 영상을 생성할 수 있는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기능을 고려했을 때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imagen video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같이 일련의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모델들을 사용했을 가능성이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이전 연구들을 봤을 때 영상 생성 모델은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consistenc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spatical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consistency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보다 더욱 중요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따라서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저해상도의 더 길이가 긴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(temporal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consistenc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높은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영상 데이터를 학습에 사용해 학습에서 효율성을 추구했을 것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추가로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x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나 노이즈를 예측하는 다른 모델들보다 뛰어난 성능을 보임에 따라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v-parameterization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방식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(imagen video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 사용한 기술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사용했을 것이라 추측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On the latent encoder</a:t>
            </a: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기존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사전학습된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VAE encoder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방식으로는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정보를 파악하지 못함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Decoder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인코더 대신 학습시켜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temporal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정보를 찾는 방식도 있지만 인코더만큼 성능이 나오지 않아 보조적인 방식으로 남음</a:t>
            </a:r>
            <a:endParaRPr lang="en-US" altLang="ko-KR" sz="2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따라서 </a:t>
            </a:r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OpenAI</a:t>
            </a:r>
            <a:r>
              <a: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는 처음부터 영상 데이터로 학습시킨 </a:t>
            </a:r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space-time VAE encoder</a:t>
            </a:r>
            <a:r>
              <a: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을 따로 개발했을 것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B2D9ED-4F3A-6E93-CFC9-59807B8C593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4DC972-EF17-2C2C-B2A2-A9D804BBBA0B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EE25068-AA23-55F4-EBF8-805E3F7EDA31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60B4AF42-6DDC-E0B9-43B9-8DDC1B301966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EE6BCBD-FF69-B316-B2B6-98AE78733346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32" name="그림 31" descr="노랑이(가) 표시된 사진&#10;&#10;자동 생성된 설명">
              <a:extLst>
                <a:ext uri="{FF2B5EF4-FFF2-40B4-BE49-F238E27FC236}">
                  <a16:creationId xmlns:a16="http://schemas.microsoft.com/office/drawing/2014/main" id="{3370E92F-AF02-4C5E-C2D1-22ECCCFBF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74BBF14-CEDC-3D0A-022B-83887A57AF1B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90627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3296654" y="4589502"/>
            <a:ext cx="48657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Technology</a:t>
            </a:r>
            <a:endParaRPr lang="ko-KR" altLang="en-US" sz="66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1F6C8C-1601-142D-6785-9497E0D8C01F}"/>
              </a:ext>
            </a:extLst>
          </p:cNvPr>
          <p:cNvSpPr txBox="1"/>
          <p:nvPr/>
        </p:nvSpPr>
        <p:spPr>
          <a:xfrm>
            <a:off x="1828800" y="7565900"/>
            <a:ext cx="14630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3. Language Instruction Following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83381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601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Language Instruction Following training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4A6882-F52D-C38D-F796-246DA1E9B60E}"/>
              </a:ext>
            </a:extLst>
          </p:cNvPr>
          <p:cNvSpPr txBox="1"/>
          <p:nvPr/>
        </p:nvSpPr>
        <p:spPr>
          <a:xfrm>
            <a:off x="377784" y="4325813"/>
            <a:ext cx="142427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Text-to-Image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DALL·E 3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contrastive captioners (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CoCa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사용해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CLIP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모델과 언어모델을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jointly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하게 학습시켜 이미지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captioner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모델을 개발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captioner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모델의 학습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captioner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실제 사람이 작성한 자막을 혼합한 학습 데이터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텍스트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임베딩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간 대비 손실 계산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다중 코드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디코더의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출력에 대한 캡션 손실 계산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-&gt;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이미지에 대한 자세한 설명 캡션을 생성하는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task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수행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하지만 이러한 훈련 방식은 실제 유저가 짧은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사용자 프롬프트를 입력하는 경우를 배제하기 때문에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DALL·E 3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LLM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사용자 프롬프트를 더 자세하고 긴 지침으로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업샘플링해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생성 모델에 집어넣음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BA5D93-9EA0-93DB-DD5F-7FC72D561AC8}"/>
              </a:ext>
            </a:extLst>
          </p:cNvPr>
          <p:cNvSpPr txBox="1"/>
          <p:nvPr/>
        </p:nvSpPr>
        <p:spPr>
          <a:xfrm>
            <a:off x="377784" y="1905258"/>
            <a:ext cx="156018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Model instruction tuning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 모델이 프롬프트를 정확히 수행하도록 개발하는 데에 목표를 둠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서술적 </a:t>
            </a: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captioner 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방식</a:t>
            </a:r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Captioner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따로 학습시킨 후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Captioner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생성한 자막을 통해 생성형 모델의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tuning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DALL·E 3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유사한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tuning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방식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30722" name="Picture 2" descr="논문리뷰] CoCa: Contrastive Captioners are Image-Text Foundation Models - 전생했더니  인공지능이었던 건에 대하여">
            <a:extLst>
              <a:ext uri="{FF2B5EF4-FFF2-40B4-BE49-F238E27FC236}">
                <a16:creationId xmlns:a16="http://schemas.microsoft.com/office/drawing/2014/main" id="{3BDDEB69-D4E7-1B70-A0E0-52FA7FA87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1271" y="5384113"/>
            <a:ext cx="6884773" cy="2443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69018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601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Language Instruction Following training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4A6882-F52D-C38D-F796-246DA1E9B60E}"/>
              </a:ext>
            </a:extLst>
          </p:cNvPr>
          <p:cNvSpPr txBox="1"/>
          <p:nvPr/>
        </p:nvSpPr>
        <p:spPr>
          <a:xfrm>
            <a:off x="844511" y="4615646"/>
            <a:ext cx="1424274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DALL·E 3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사용한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instruction tuning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방식을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text-to-video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모델에 적용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Proposed step</a:t>
            </a:r>
          </a:p>
          <a:p>
            <a:pPr marL="514350" indent="-514350">
              <a:buAutoNum type="arabicPeriod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비디오 캡션 작성모델 훈련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비디오 캡션 작성모델이 모든 학습 비디오 데이터에 대해 설명 캡션을 작성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비디오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설명 캡션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쌍 데이터를 활용해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text-to-video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생성 모델 학습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앞의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Coca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모델을 영상 도메인으로 확장한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VideoCoCa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모델이 존재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VideoCoCa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사전 훈련된 이미지 인코더를 사용해 비디오 인풋을 받고 프레임을 토큰화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토큰 시퀀스로 표현함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Coca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유사하게 대조 손실과 캡션 손실을 사용해 학습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다른 기술적 대안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sv-SE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mPLUG‑2, GIT, FrozenBiLM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또한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GPT-4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사용해 사용자 프롬프트를 더 자세한 프롬프트로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업샘플링하는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단계를 수행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B8D2B0-6010-18F1-AA7B-BE16CDC69660}"/>
              </a:ext>
            </a:extLst>
          </p:cNvPr>
          <p:cNvSpPr txBox="1"/>
          <p:nvPr/>
        </p:nvSpPr>
        <p:spPr>
          <a:xfrm>
            <a:off x="377783" y="1750622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Text-to-Video</a:t>
            </a:r>
          </a:p>
        </p:txBody>
      </p:sp>
      <p:pic>
        <p:nvPicPr>
          <p:cNvPr id="46082" name="Picture 2" descr="Video-Text Modeling with Zero-Shot Transfer from Contrastive Captioners:  Paper and Code - CatalyzeX">
            <a:extLst>
              <a:ext uri="{FF2B5EF4-FFF2-40B4-BE49-F238E27FC236}">
                <a16:creationId xmlns:a16="http://schemas.microsoft.com/office/drawing/2014/main" id="{4480AFC3-9618-B768-8AB3-253898777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8474" y="1771502"/>
            <a:ext cx="7227118" cy="3882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8219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3296654" y="4589502"/>
            <a:ext cx="48657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Technology</a:t>
            </a:r>
            <a:endParaRPr lang="ko-KR" altLang="en-US" sz="66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1F6C8C-1601-142D-6785-9497E0D8C01F}"/>
              </a:ext>
            </a:extLst>
          </p:cNvPr>
          <p:cNvSpPr txBox="1"/>
          <p:nvPr/>
        </p:nvSpPr>
        <p:spPr>
          <a:xfrm>
            <a:off x="1828800" y="7565900"/>
            <a:ext cx="14630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4. Prompt Engineering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9194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Text Prompt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C5CB86-F4EA-B9CA-A5D6-27C742613366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21CAAF-5B08-D413-FBDD-2BC43EDF635B}"/>
              </a:ext>
            </a:extLst>
          </p:cNvPr>
          <p:cNvSpPr txBox="1"/>
          <p:nvPr/>
        </p:nvSpPr>
        <p:spPr>
          <a:xfrm>
            <a:off x="578250" y="6662090"/>
            <a:ext cx="142427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본 논문에서는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이미 연구된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 engineering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방식을 사용했을 것이라 제안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Recent works (e.g.,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VoP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Make-A-Video, Tune-A-Video)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파랑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생성할 요소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노랑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액션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설정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캐릭터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appearance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모델이 해석할 결과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B2D9ED-4F3A-6E93-CFC9-59807B8C593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4DC972-EF17-2C2C-B2A2-A9D804BBBA0B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EE25068-AA23-55F4-EBF8-805E3F7EDA31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60B4AF42-6DDC-E0B9-43B9-8DDC1B301966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EE6BCBD-FF69-B316-B2B6-98AE78733346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32" name="그림 31" descr="노랑이(가) 표시된 사진&#10;&#10;자동 생성된 설명">
              <a:extLst>
                <a:ext uri="{FF2B5EF4-FFF2-40B4-BE49-F238E27FC236}">
                  <a16:creationId xmlns:a16="http://schemas.microsoft.com/office/drawing/2014/main" id="{3370E92F-AF02-4C5E-C2D1-22ECCCFBF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74BBF14-CEDC-3D0A-022B-83887A57AF1B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F51AFC99-43D6-067B-74DA-8F7489021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250" y="1978600"/>
            <a:ext cx="16059475" cy="410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9565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Image Prompt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C5CB86-F4EA-B9CA-A5D6-27C742613366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21CAAF-5B08-D413-FBDD-2BC43EDF635B}"/>
              </a:ext>
            </a:extLst>
          </p:cNvPr>
          <p:cNvSpPr txBox="1"/>
          <p:nvPr/>
        </p:nvSpPr>
        <p:spPr>
          <a:xfrm>
            <a:off x="315860" y="12714990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비디오의 다양한 원본 사이즈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/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비율을 유지해 학습이 가능한 최초 모델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B2D9ED-4F3A-6E93-CFC9-59807B8C593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4DC972-EF17-2C2C-B2A2-A9D804BBBA0B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EE25068-AA23-55F4-EBF8-805E3F7EDA31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60B4AF42-6DDC-E0B9-43B9-8DDC1B301966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EE6BCBD-FF69-B316-B2B6-98AE78733346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32" name="그림 31" descr="노랑이(가) 표시된 사진&#10;&#10;자동 생성된 설명">
              <a:extLst>
                <a:ext uri="{FF2B5EF4-FFF2-40B4-BE49-F238E27FC236}">
                  <a16:creationId xmlns:a16="http://schemas.microsoft.com/office/drawing/2014/main" id="{3370E92F-AF02-4C5E-C2D1-22ECCCFBF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74BBF14-CEDC-3D0A-022B-83887A57AF1B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4B71B85A-446F-980D-3098-5AD8CC1D1C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588" y="2345711"/>
            <a:ext cx="14900252" cy="487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857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Video Prompt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C5CB86-F4EA-B9CA-A5D6-27C742613366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21CAAF-5B08-D413-FBDD-2BC43EDF635B}"/>
              </a:ext>
            </a:extLst>
          </p:cNvPr>
          <p:cNvSpPr txBox="1"/>
          <p:nvPr/>
        </p:nvSpPr>
        <p:spPr>
          <a:xfrm>
            <a:off x="315860" y="12714990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비디오의 다양한 원본 사이즈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/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비율을 유지해 학습이 가능한 최초 모델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B2D9ED-4F3A-6E93-CFC9-59807B8C593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4DC972-EF17-2C2C-B2A2-A9D804BBBA0B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EE25068-AA23-55F4-EBF8-805E3F7EDA31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60B4AF42-6DDC-E0B9-43B9-8DDC1B301966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EE6BCBD-FF69-B316-B2B6-98AE78733346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32" name="그림 31" descr="노랑이(가) 표시된 사진&#10;&#10;자동 생성된 설명">
              <a:extLst>
                <a:ext uri="{FF2B5EF4-FFF2-40B4-BE49-F238E27FC236}">
                  <a16:creationId xmlns:a16="http://schemas.microsoft.com/office/drawing/2014/main" id="{3370E92F-AF02-4C5E-C2D1-22ECCCFBF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74BBF14-CEDC-3D0A-022B-83887A57AF1B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220FC7C7-857D-1DAF-C87B-3C9D720FF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8041" y="2025508"/>
            <a:ext cx="13518174" cy="55912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80F6BD-604A-7BCF-53BD-18E5FE584431}"/>
              </a:ext>
            </a:extLst>
          </p:cNvPr>
          <p:cNvSpPr txBox="1"/>
          <p:nvPr/>
        </p:nvSpPr>
        <p:spPr>
          <a:xfrm>
            <a:off x="780040" y="8042011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기능 중 영상 프롬프트를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입력받을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수 있다는 점이 특히 주목됨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430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Sora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517285" y="5551070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Text-to-video </a:t>
            </a:r>
            <a:r>
              <a: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생성 </a:t>
            </a:r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AI</a:t>
            </a:r>
            <a:r>
              <a: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model</a:t>
            </a:r>
            <a:endParaRPr lang="ko-KR" altLang="en-US" sz="2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414133" y="6341782"/>
            <a:ext cx="13016451" cy="2243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높은 품질과 시각적 일관성을 유지하며 최대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분간의 비디오를 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텍스트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비디오 프롬프트를 모두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입력받아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이해하고 이를 적용해 유저가 원하는 비디오 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움직이는 물리적 세계를 이해하고 상호작용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영상 생성 모델의 시뮬레이션 능력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창의성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영상 길이 및 품질 면에서 혁신적 성능을 보임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6E23A6-F771-B340-BF4C-7291A9702FA3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DBBB1242-4923-7568-A329-F291A6831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813" y="2068050"/>
            <a:ext cx="13016451" cy="305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25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3296654" y="4589502"/>
            <a:ext cx="48657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Technology</a:t>
            </a:r>
            <a:endParaRPr lang="ko-KR" altLang="en-US" sz="66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1F6C8C-1601-142D-6785-9497E0D8C01F}"/>
              </a:ext>
            </a:extLst>
          </p:cNvPr>
          <p:cNvSpPr txBox="1"/>
          <p:nvPr/>
        </p:nvSpPr>
        <p:spPr>
          <a:xfrm>
            <a:off x="1828800" y="7565900"/>
            <a:ext cx="14630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5. Trustworthiness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59609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Trustworthiness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4A6882-F52D-C38D-F796-246DA1E9B60E}"/>
              </a:ext>
            </a:extLst>
          </p:cNvPr>
          <p:cNvSpPr txBox="1"/>
          <p:nvPr/>
        </p:nvSpPr>
        <p:spPr>
          <a:xfrm>
            <a:off x="315859" y="1637636"/>
            <a:ext cx="1424274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Safety Concern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멀티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모달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모델은 추가적인 시각적 입력을 받는 만큼 모델 오용에 취약함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Exploitation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Hallucination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거짓 정보를 진실인 것 같이 생성하는 생성형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AI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오류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fairness and bias 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편향적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차별적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혐오적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콘텐츠 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-&gt;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이에 대응할 수 있는 알고리즘의 필요성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Alignment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모델의 출력이 인간의 윤리적 기준과 일치하도록 보장하는 프로세스와 목표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멀티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모달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모델의 보안 과제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멀티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모달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모델은 다양한 형식의 입력으로 인해 추가적인 복잡성을 가지기 때문에 기존 보안 확인 및 신뢰성 방법이 더 이상 효과적이지 않을 수 있음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이에 이러한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모델들에서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유해 콘텐츠를 필터링할 새로운 기술 개발이 필요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C5CB86-F4EA-B9CA-A5D6-27C742613366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21CAAF-5B08-D413-FBDD-2BC43EDF635B}"/>
              </a:ext>
            </a:extLst>
          </p:cNvPr>
          <p:cNvSpPr txBox="1"/>
          <p:nvPr/>
        </p:nvSpPr>
        <p:spPr>
          <a:xfrm>
            <a:off x="315860" y="12714990"/>
            <a:ext cx="1424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비디오의 다양한 원본 사이즈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/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비율을 유지해 학습이 가능한 최초 모델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B2D9ED-4F3A-6E93-CFC9-59807B8C593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4DC972-EF17-2C2C-B2A2-A9D804BBBA0B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EE25068-AA23-55F4-EBF8-805E3F7EDA31}"/>
              </a:ext>
            </a:extLst>
          </p:cNvPr>
          <p:cNvGrpSpPr/>
          <p:nvPr/>
        </p:nvGrpSpPr>
        <p:grpSpPr>
          <a:xfrm>
            <a:off x="656610" y="7665811"/>
            <a:ext cx="15601860" cy="2364289"/>
            <a:chOff x="1008184" y="-3172635"/>
            <a:chExt cx="12585895" cy="2608976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60B4AF42-6DDC-E0B9-43B9-8DDC1B301966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EE6BCBD-FF69-B316-B2B6-98AE78733346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OpenAI</a:t>
              </a:r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는 이러한 문제를 방지하기 위해 모델 자체 조정</a:t>
              </a:r>
              <a:r>
                <a: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(</a:t>
              </a:r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콘텐츠 필터링</a:t>
              </a:r>
              <a:r>
                <a: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 </a:t>
              </a:r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등</a:t>
              </a:r>
              <a:r>
                <a: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), </a:t>
              </a:r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비디오가 </a:t>
              </a:r>
              <a:r>
                <a: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Sora</a:t>
              </a:r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에 의해 생성되었는지를 판별하는 분류기</a:t>
              </a:r>
              <a:r>
                <a: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, </a:t>
              </a:r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유해한 텍스트를 감지하는 텍스트 분류기 등을 </a:t>
              </a:r>
              <a:r>
                <a:rPr lang="ko-KR" altLang="en-US" sz="2800" dirty="0" err="1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개발중에</a:t>
              </a:r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 있음</a:t>
              </a:r>
            </a:p>
          </p:txBody>
        </p:sp>
        <p:pic>
          <p:nvPicPr>
            <p:cNvPr id="32" name="그림 31" descr="노랑이(가) 표시된 사진&#10;&#10;자동 생성된 설명">
              <a:extLst>
                <a:ext uri="{FF2B5EF4-FFF2-40B4-BE49-F238E27FC236}">
                  <a16:creationId xmlns:a16="http://schemas.microsoft.com/office/drawing/2014/main" id="{3370E92F-AF02-4C5E-C2D1-22ECCCFBF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74BBF14-CEDC-3D0A-022B-83887A57AF1B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14884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2815389" y="4589502"/>
            <a:ext cx="53469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Applications</a:t>
            </a:r>
            <a:endParaRPr lang="ko-KR" altLang="en-US" sz="66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62664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Applications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4A6882-F52D-C38D-F796-246DA1E9B60E}"/>
              </a:ext>
            </a:extLst>
          </p:cNvPr>
          <p:cNvSpPr txBox="1"/>
          <p:nvPr/>
        </p:nvSpPr>
        <p:spPr>
          <a:xfrm>
            <a:off x="1187353" y="7756753"/>
            <a:ext cx="142427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영화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영화 산업의 진입 장벽을 낮춤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교육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학습자의 이해를 향상시키는 맞춤형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/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대화형 교육 자료 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게임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사전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렌더링된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환경과 미리 작성된 이벤트 제한에서 벗어나 역동적으로 변화하는 게임 환경 생성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건강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진단 프로세스 개선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개인화된 치료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질병 조기 발견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로봇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로봇 공학 연구 데이터는 사실적인 시뮬레이션 비디오 데이터가 필요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이를 제공함으로써 로봇 공학에 기여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2ECB5AA-F72A-F927-9D7A-DD1D22D92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458" y="1840565"/>
            <a:ext cx="12310093" cy="553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24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3729789" y="4589502"/>
            <a:ext cx="44325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Discussion</a:t>
            </a:r>
            <a:endParaRPr lang="ko-KR" altLang="en-US" sz="66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09994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Limitations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C5CB86-F4EA-B9CA-A5D6-27C742613366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21CAAF-5B08-D413-FBDD-2BC43EDF635B}"/>
              </a:ext>
            </a:extLst>
          </p:cNvPr>
          <p:cNvSpPr txBox="1"/>
          <p:nvPr/>
        </p:nvSpPr>
        <p:spPr>
          <a:xfrm>
            <a:off x="449969" y="1985671"/>
            <a:ext cx="14242743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Challenges in Physical Realism</a:t>
            </a:r>
          </a:p>
          <a:p>
            <a:pPr lvl="1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물리적 원리를 일관되지 않게 처리해 물리적인 인과관계를 정확하게 구현하지 못할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쿠키를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베어물어도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물린 자국이 없음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의자와 같이 견고한 구조의 부자연스러운 변형 등 비현실적 물리적 상호작용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Spatial and Temporal Complexities</a:t>
            </a:r>
          </a:p>
          <a:p>
            <a:pPr lvl="1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프롬프트 내에서 개체 및 문자의 배치와 관련된 지침을 오해할 수 있음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왼쪽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오른쪽 혼동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  <a:p>
            <a:pPr lvl="1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이벤트의 시간적 정확성 유지가 어려움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다양한 요소가 포함된 복잡한 시나리오에서 관련 없는 동물이나 사람을 삽입하는 경향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Limitations in Human-computer Interaction (HCI)</a:t>
            </a:r>
          </a:p>
          <a:p>
            <a:pPr lvl="1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동작 세부 정보 및 장면 전환과 같이 비디오 내 특정 요소를 정확하게 지정 또는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조정하는게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어려울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Usage Limitation</a:t>
            </a:r>
          </a:p>
          <a:p>
            <a:pPr lvl="1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더 긴 콘텐츠 표시가 필요한 활용에서는 사용이 제한될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B2D9ED-4F3A-6E93-CFC9-59807B8C5937}"/>
              </a:ext>
            </a:extLst>
          </p:cNvPr>
          <p:cNvSpPr txBox="1"/>
          <p:nvPr/>
        </p:nvSpPr>
        <p:spPr>
          <a:xfrm>
            <a:off x="656610" y="16823471"/>
            <a:ext cx="1448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프레임의 전체적인 맥락이 학습에 투입될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4DC972-EF17-2C2C-B2A2-A9D804BBBA0B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EE25068-AA23-55F4-EBF8-805E3F7EDA31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60B4AF42-6DDC-E0B9-43B9-8DDC1B301966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EE6BCBD-FF69-B316-B2B6-98AE78733346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32" name="그림 31" descr="노랑이(가) 표시된 사진&#10;&#10;자동 생성된 설명">
              <a:extLst>
                <a:ext uri="{FF2B5EF4-FFF2-40B4-BE49-F238E27FC236}">
                  <a16:creationId xmlns:a16="http://schemas.microsoft.com/office/drawing/2014/main" id="{3370E92F-AF02-4C5E-C2D1-22ECCCFBF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74BBF14-CEDC-3D0A-022B-83887A57AF1B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70689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3C658A-8DC8-4BDA-8B30-3A8E5E38D40C}"/>
              </a:ext>
            </a:extLst>
          </p:cNvPr>
          <p:cNvSpPr txBox="1"/>
          <p:nvPr/>
        </p:nvSpPr>
        <p:spPr>
          <a:xfrm>
            <a:off x="661851" y="6078583"/>
            <a:ext cx="1188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THANK YOU</a:t>
            </a:r>
            <a:endParaRPr lang="ko-KR" altLang="en-US" sz="8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74149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3C658A-8DC8-4BDA-8B30-3A8E5E38D40C}"/>
              </a:ext>
            </a:extLst>
          </p:cNvPr>
          <p:cNvSpPr txBox="1"/>
          <p:nvPr/>
        </p:nvSpPr>
        <p:spPr>
          <a:xfrm>
            <a:off x="661851" y="6078583"/>
            <a:ext cx="1188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QnA</a:t>
            </a:r>
            <a:r>
              <a:rPr lang="en-US" altLang="ko-KR" sz="8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/ Discussions</a:t>
            </a:r>
            <a:endParaRPr lang="ko-KR" altLang="en-US" sz="8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Overview of Sora framework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340762" y="6689633"/>
            <a:ext cx="161184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Encoding (video compression)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time-space compressor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인풋 비디오를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space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매핑해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transformer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입력시킴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11D3ABC-2D44-A06F-9FA9-78DCD45CF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803" y="1626201"/>
            <a:ext cx="12795821" cy="43494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6EFEB1-51C4-6461-E047-25B0CF79ED77}"/>
              </a:ext>
            </a:extLst>
          </p:cNvPr>
          <p:cNvSpPr txBox="1"/>
          <p:nvPr/>
        </p:nvSpPr>
        <p:spPr>
          <a:xfrm>
            <a:off x="8181603" y="5918211"/>
            <a:ext cx="1188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transformer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였다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F44D06-368F-94ED-7F5A-8F09F85BD3E2}"/>
              </a:ext>
            </a:extLst>
          </p:cNvPr>
          <p:cNvSpPr txBox="1"/>
          <p:nvPr/>
        </p:nvSpPr>
        <p:spPr>
          <a:xfrm>
            <a:off x="340763" y="7601865"/>
            <a:ext cx="161184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Generating video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Transformer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space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patch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들을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입력받아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denoising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해 새 비디오를 생성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7F5817-4CD0-1391-D63B-27EF020959CE}"/>
              </a:ext>
            </a:extLst>
          </p:cNvPr>
          <p:cNvSpPr txBox="1"/>
          <p:nvPr/>
        </p:nvSpPr>
        <p:spPr>
          <a:xfrm>
            <a:off x="377784" y="8563305"/>
            <a:ext cx="165020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Conditioning</a:t>
            </a: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GPT-4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사용자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받아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augmentation.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CLIP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유사한 구조 모델이 자연어 및 비전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받아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비디오 생성 방향을 지도 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DF85CA-9C79-1A98-F94E-A7EB647C1B95}"/>
              </a:ext>
            </a:extLst>
          </p:cNvPr>
          <p:cNvSpPr txBox="1"/>
          <p:nvPr/>
        </p:nvSpPr>
        <p:spPr>
          <a:xfrm>
            <a:off x="315860" y="6029659"/>
            <a:ext cx="1188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Sora</a:t>
            </a:r>
            <a:r>
              <a: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의 작동 단계</a:t>
            </a:r>
            <a:endParaRPr lang="en-US" altLang="ko-KR" sz="2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4224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About the paper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6E23A6-F771-B340-BF4C-7291A9702FA3}"/>
              </a:ext>
            </a:extLst>
          </p:cNvPr>
          <p:cNvSpPr/>
          <p:nvPr/>
        </p:nvSpPr>
        <p:spPr>
          <a:xfrm>
            <a:off x="-2033269" y="12198397"/>
            <a:ext cx="1431909" cy="1490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D290CA-2C1C-C2B4-593E-3FD92EF0921E}"/>
              </a:ext>
            </a:extLst>
          </p:cNvPr>
          <p:cNvSpPr txBox="1"/>
          <p:nvPr/>
        </p:nvSpPr>
        <p:spPr>
          <a:xfrm>
            <a:off x="1108505" y="4579728"/>
            <a:ext cx="1424274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다룬 첫 논문이라는 의의가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리뷰 논문으로써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배경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관련 기술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활용 및 한계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향후 기회에 대한 종합적인 검토 제시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14461C-7248-B07C-BB67-5732AF6C7CAD}"/>
              </a:ext>
            </a:extLst>
          </p:cNvPr>
          <p:cNvSpPr txBox="1"/>
          <p:nvPr/>
        </p:nvSpPr>
        <p:spPr>
          <a:xfrm>
            <a:off x="656610" y="1906232"/>
            <a:ext cx="156018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OpenAI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에서는 기술 보고서를 통해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개발의 큰 아이디어를 공개했지만 상세한 개발 과정 및 기술은 공개하지 않음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이에 공개된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기술 보고서를 기반으로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개발 과정의 기술적 챌린지 및 대안을 역공학을 통해 제시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BB49D6-F614-EEDA-2FE1-26CB0BD25E15}"/>
              </a:ext>
            </a:extLst>
          </p:cNvPr>
          <p:cNvSpPr txBox="1"/>
          <p:nvPr/>
        </p:nvSpPr>
        <p:spPr>
          <a:xfrm>
            <a:off x="315860" y="15666200"/>
            <a:ext cx="6598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1920 x1080p ~ 1080 x1920p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범위 안의 인풋 비디오를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크롭이나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사이즈 통일 없이 각각의 사이즈로 학습 가능 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9C12EAB-E9CB-22A8-28A3-D2DEE9648C8C}"/>
              </a:ext>
            </a:extLst>
          </p:cNvPr>
          <p:cNvGrpSpPr/>
          <p:nvPr/>
        </p:nvGrpSpPr>
        <p:grpSpPr>
          <a:xfrm>
            <a:off x="377784" y="18567663"/>
            <a:ext cx="15601860" cy="2364289"/>
            <a:chOff x="1008184" y="-3172635"/>
            <a:chExt cx="12585895" cy="2608976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DB1C2F59-9BF0-5094-A8D2-7689B9FA9118}"/>
                </a:ext>
              </a:extLst>
            </p:cNvPr>
            <p:cNvSpPr/>
            <p:nvPr/>
          </p:nvSpPr>
          <p:spPr>
            <a:xfrm>
              <a:off x="1008184" y="-3172635"/>
              <a:ext cx="12585895" cy="2608976"/>
            </a:xfrm>
            <a:prstGeom prst="roundRect">
              <a:avLst>
                <a:gd name="adj" fmla="val 27790"/>
              </a:avLst>
            </a:prstGeom>
            <a:solidFill>
              <a:srgbClr val="BACB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27FC181-67EA-4588-764B-800BB7D504C0}"/>
                </a:ext>
              </a:extLst>
            </p:cNvPr>
            <p:cNvSpPr txBox="1"/>
            <p:nvPr/>
          </p:nvSpPr>
          <p:spPr>
            <a:xfrm>
              <a:off x="1701238" y="-1947914"/>
              <a:ext cx="11449525" cy="1052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비디오의 다양한 크기 비율을 학습에 적용시키려는 시도는 학습 비디오 데이터의 다양성이 최종 생성 비디오의 퀄리티를 결정하는데 중요한 역할을 한다는 점을 시사</a:t>
              </a:r>
            </a:p>
          </p:txBody>
        </p:sp>
        <p:pic>
          <p:nvPicPr>
            <p:cNvPr id="15" name="그림 14" descr="노랑이(가) 표시된 사진&#10;&#10;자동 생성된 설명">
              <a:extLst>
                <a:ext uri="{FF2B5EF4-FFF2-40B4-BE49-F238E27FC236}">
                  <a16:creationId xmlns:a16="http://schemas.microsoft.com/office/drawing/2014/main" id="{3D9C6810-B3C1-ABCE-AEA7-12C5430E0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7651" y="-2946754"/>
              <a:ext cx="650781" cy="85614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7A2D4D8-9887-1B71-F343-6711E612DA9C}"/>
                </a:ext>
              </a:extLst>
            </p:cNvPr>
            <p:cNvSpPr txBox="1"/>
            <p:nvPr/>
          </p:nvSpPr>
          <p:spPr>
            <a:xfrm>
              <a:off x="2353669" y="-2741888"/>
              <a:ext cx="33325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2" panose="02020600000000000000" pitchFamily="18" charset="-127"/>
                  <a:ea typeface="a아시아헤드2" panose="02020600000000000000" pitchFamily="18" charset="-127"/>
                </a:rPr>
                <a:t>Discussion point</a:t>
              </a:r>
              <a:endParaRPr lang="ko-KR" altLang="en-US" sz="2800" dirty="0">
                <a:latin typeface="a아시아헤드2" panose="02020600000000000000" pitchFamily="18" charset="-127"/>
                <a:ea typeface="a아시아헤드2" panose="02020600000000000000" pitchFamily="18" charset="-127"/>
              </a:endParaRPr>
            </a:p>
          </p:txBody>
        </p:sp>
      </p:grpSp>
      <p:pic>
        <p:nvPicPr>
          <p:cNvPr id="4098" name="Picture 2" descr="Reverse engineering and forward engineering - Stock Illustration [99762346]  - PIXTA">
            <a:extLst>
              <a:ext uri="{FF2B5EF4-FFF2-40B4-BE49-F238E27FC236}">
                <a16:creationId xmlns:a16="http://schemas.microsoft.com/office/drawing/2014/main" id="{D0624C55-B378-54C1-D2CA-B9C956BDBA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66" b="22532"/>
          <a:stretch/>
        </p:blipFill>
        <p:spPr bwMode="auto">
          <a:xfrm>
            <a:off x="9040025" y="3799720"/>
            <a:ext cx="7218445" cy="3783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AFDF9E9-5C66-A09A-0B6C-DAF24A7F4F82}"/>
              </a:ext>
            </a:extLst>
          </p:cNvPr>
          <p:cNvSpPr txBox="1"/>
          <p:nvPr/>
        </p:nvSpPr>
        <p:spPr>
          <a:xfrm>
            <a:off x="1396855" y="5652469"/>
            <a:ext cx="702429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역공학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 만들어진 소프트웨어 시스템을 역으로 추적하여 처음의 문서나 설계기법 등의 자료를 얻어 내는 것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5117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2237874" y="4589502"/>
            <a:ext cx="59244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Related Works</a:t>
            </a:r>
            <a:endParaRPr lang="ko-KR" altLang="en-US" sz="66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1637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History of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Generaive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AI in Computer Vision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83C64-2400-433D-96E4-21D520A36DD9}"/>
              </a:ext>
            </a:extLst>
          </p:cNvPr>
          <p:cNvSpPr txBox="1"/>
          <p:nvPr/>
        </p:nvSpPr>
        <p:spPr>
          <a:xfrm>
            <a:off x="692110" y="5963275"/>
            <a:ext cx="165587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models : U-Net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구조에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process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적용한 모델이 이미지 생성 분야에 효과적임을 발견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 :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자연어 처리 모델인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구조가 </a:t>
            </a:r>
            <a:r>
              <a:rPr lang="en-US" altLang="ko-KR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등을 통해 비전 분야에도 적용되면서 비전 생성 분야에서도 쓰이게 됨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Multimodal models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사용자의 자연어 프롬프트를 받아 생성 결과를 조정할 수 있는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multimodal model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대두됨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컨텐츠 생성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AI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대중화에 기여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36B87BE-5AA2-39EB-7046-898925BE0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187" y="1471722"/>
            <a:ext cx="12424102" cy="425568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46B8DCD-0825-DDB9-5475-442B46EF629B}"/>
              </a:ext>
            </a:extLst>
          </p:cNvPr>
          <p:cNvSpPr txBox="1"/>
          <p:nvPr/>
        </p:nvSpPr>
        <p:spPr>
          <a:xfrm>
            <a:off x="656609" y="5550897"/>
            <a:ext cx="6623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최신 기술 트랜드 및 </a:t>
            </a: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text-to-image 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모델의 발전</a:t>
            </a:r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DC6DF1-4C83-3F5B-4974-27A6D3582C4B}"/>
              </a:ext>
            </a:extLst>
          </p:cNvPr>
          <p:cNvSpPr txBox="1"/>
          <p:nvPr/>
        </p:nvSpPr>
        <p:spPr>
          <a:xfrm>
            <a:off x="656610" y="7052749"/>
            <a:ext cx="16558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CLIP : Transformer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아키텍처에 시각 요소를 적용한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vision-language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Stable Diffusion : Transformer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아키텍처에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diffusion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기술을 적용한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text-to-image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6D2B13-DBC1-7F95-40C2-633438044B4C}"/>
              </a:ext>
            </a:extLst>
          </p:cNvPr>
          <p:cNvSpPr txBox="1"/>
          <p:nvPr/>
        </p:nvSpPr>
        <p:spPr>
          <a:xfrm>
            <a:off x="655119" y="7834446"/>
            <a:ext cx="16558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Commercial text-to-image products : ChatGPT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출시 후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Stable diffusion, Midjourney, DALL-E 3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같은 모델에서 사용자 프롬프트를 받아 사용자가 원하는 이미지를 생성해주는 상업적 서비스를 출시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89ABEB-A739-5187-C192-4DA8B7D188EC}"/>
              </a:ext>
            </a:extLst>
          </p:cNvPr>
          <p:cNvSpPr txBox="1"/>
          <p:nvPr/>
        </p:nvSpPr>
        <p:spPr>
          <a:xfrm>
            <a:off x="655119" y="8605670"/>
            <a:ext cx="4109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Text-to-video 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모델들</a:t>
            </a:r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0777D9-1258-8EF0-6892-79D29241D954}"/>
              </a:ext>
            </a:extLst>
          </p:cNvPr>
          <p:cNvSpPr txBox="1"/>
          <p:nvPr/>
        </p:nvSpPr>
        <p:spPr>
          <a:xfrm>
            <a:off x="653629" y="9077578"/>
            <a:ext cx="16558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Commercial products : Pika, Gen-2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같은 모델이 존재하지만 짧고 단순한 비디오를 생성하는 것에서 그침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Sora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출시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4" y="220189"/>
            <a:ext cx="15957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DiT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(Diffusion Transformer)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52EE20F-B2CC-D468-7AC5-EE133D8F34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-798"/>
          <a:stretch/>
        </p:blipFill>
        <p:spPr>
          <a:xfrm>
            <a:off x="7122176" y="2692748"/>
            <a:ext cx="9910705" cy="51097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208390-C8DC-6409-7BA5-F977AEAB1F03}"/>
              </a:ext>
            </a:extLst>
          </p:cNvPr>
          <p:cNvSpPr txBox="1"/>
          <p:nvPr/>
        </p:nvSpPr>
        <p:spPr>
          <a:xfrm>
            <a:off x="656610" y="1932102"/>
            <a:ext cx="605851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기반으로 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모델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모델의 기반이던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U-Net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구조가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성능 향상에 중요하지 않다는 연구결과가 나오면서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U-Net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대신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구조를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backbone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 적용한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모델이 이미지 생성 분야에서 주목됨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 예시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DiT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U-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픽셀이 아닌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latent patch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인풋으로 받아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수행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더 유동적인 모델 구조로 더 많은 학습 데이터와 모델 파라미터를 처리 가능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B9A119-61BB-7252-A58D-8CB729F58EF2}"/>
              </a:ext>
            </a:extLst>
          </p:cNvPr>
          <p:cNvSpPr txBox="1"/>
          <p:nvPr/>
        </p:nvSpPr>
        <p:spPr>
          <a:xfrm>
            <a:off x="8742417" y="7959439"/>
            <a:ext cx="69065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DiT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구조 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(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왼쪽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) U-</a:t>
            </a:r>
            <a:r>
              <a:rPr lang="en-US" altLang="ko-KR" sz="2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ViT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구조 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(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오른쪽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3FB72F-DEED-58AB-DDEB-4F40869032A0}"/>
              </a:ext>
            </a:extLst>
          </p:cNvPr>
          <p:cNvSpPr txBox="1"/>
          <p:nvPr/>
        </p:nvSpPr>
        <p:spPr>
          <a:xfrm>
            <a:off x="656610" y="7526588"/>
            <a:ext cx="690658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DiT</a:t>
            </a:r>
            <a:r>
              <a:rPr lang="ko-KR" altLang="en-US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의 </a:t>
            </a:r>
            <a:r>
              <a:rPr lang="en-US" altLang="ko-KR" sz="2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related works</a:t>
            </a:r>
          </a:p>
          <a:p>
            <a:endParaRPr lang="en-US" altLang="ko-KR" sz="24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VAE (latent space encoder)</a:t>
            </a:r>
          </a:p>
          <a:p>
            <a:pPr marL="342900" indent="-342900">
              <a:buFontTx/>
              <a:buChar char="-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Diffusion models</a:t>
            </a:r>
          </a:p>
          <a:p>
            <a:pPr marL="342900" indent="-342900">
              <a:buFontTx/>
              <a:buChar char="-"/>
            </a:pP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LDM (Latent diffusion model)</a:t>
            </a:r>
          </a:p>
        </p:txBody>
      </p:sp>
    </p:spTree>
    <p:extLst>
      <p:ext uri="{BB962C8B-B14F-4D97-AF65-F5344CB8AC3E}">
        <p14:creationId xmlns:p14="http://schemas.microsoft.com/office/powerpoint/2010/main" val="3844286771"/>
      </p:ext>
    </p:extLst>
  </p:cSld>
  <p:clrMapOvr>
    <a:masterClrMapping/>
  </p:clrMapOvr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2447</TotalTime>
  <Words>3750</Words>
  <Application>Microsoft Office PowerPoint</Application>
  <PresentationFormat>사용자 지정</PresentationFormat>
  <Paragraphs>494</Paragraphs>
  <Slides>47</Slides>
  <Notes>47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47</vt:i4>
      </vt:variant>
    </vt:vector>
  </HeadingPairs>
  <TitlesOfParts>
    <vt:vector size="56" baseType="lpstr">
      <vt:lpstr>a아시아헤드1</vt:lpstr>
      <vt:lpstr>a아시아헤드2</vt:lpstr>
      <vt:lpstr>a아시아헤드4</vt:lpstr>
      <vt:lpstr>Arial</vt:lpstr>
      <vt:lpstr>Wingdings</vt:lpstr>
      <vt:lpstr>1_디자인 사용자 지정</vt:lpstr>
      <vt:lpstr>디자인 사용자 지정</vt:lpstr>
      <vt:lpstr>2_디자인 사용자 지정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현서 장</cp:lastModifiedBy>
  <cp:revision>31</cp:revision>
  <dcterms:created xsi:type="dcterms:W3CDTF">2022-02-26T11:26:54Z</dcterms:created>
  <dcterms:modified xsi:type="dcterms:W3CDTF">2024-03-12T09:22:07Z</dcterms:modified>
</cp:coreProperties>
</file>